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 id="2147483833" r:id="rId2"/>
  </p:sldMasterIdLst>
  <p:notesMasterIdLst>
    <p:notesMasterId r:id="rId72"/>
  </p:notesMasterIdLst>
  <p:sldIdLst>
    <p:sldId id="256" r:id="rId3"/>
    <p:sldId id="391" r:id="rId4"/>
    <p:sldId id="454" r:id="rId5"/>
    <p:sldId id="455" r:id="rId6"/>
    <p:sldId id="458" r:id="rId7"/>
    <p:sldId id="456" r:id="rId8"/>
    <p:sldId id="457" r:id="rId9"/>
    <p:sldId id="483" r:id="rId10"/>
    <p:sldId id="484" r:id="rId11"/>
    <p:sldId id="459" r:id="rId12"/>
    <p:sldId id="460" r:id="rId13"/>
    <p:sldId id="461" r:id="rId14"/>
    <p:sldId id="462" r:id="rId15"/>
    <p:sldId id="474" r:id="rId16"/>
    <p:sldId id="463" r:id="rId17"/>
    <p:sldId id="464" r:id="rId18"/>
    <p:sldId id="465" r:id="rId19"/>
    <p:sldId id="485" r:id="rId20"/>
    <p:sldId id="486" r:id="rId21"/>
    <p:sldId id="466" r:id="rId22"/>
    <p:sldId id="468" r:id="rId23"/>
    <p:sldId id="475" r:id="rId24"/>
    <p:sldId id="467" r:id="rId25"/>
    <p:sldId id="469" r:id="rId26"/>
    <p:sldId id="487" r:id="rId27"/>
    <p:sldId id="482" r:id="rId28"/>
    <p:sldId id="470" r:id="rId29"/>
    <p:sldId id="473" r:id="rId30"/>
    <p:sldId id="471" r:id="rId31"/>
    <p:sldId id="488" r:id="rId32"/>
    <p:sldId id="472" r:id="rId33"/>
    <p:sldId id="477" r:id="rId34"/>
    <p:sldId id="479" r:id="rId35"/>
    <p:sldId id="478" r:id="rId36"/>
    <p:sldId id="480" r:id="rId37"/>
    <p:sldId id="481" r:id="rId38"/>
    <p:sldId id="489" r:id="rId39"/>
    <p:sldId id="490" r:id="rId40"/>
    <p:sldId id="491" r:id="rId41"/>
    <p:sldId id="492" r:id="rId42"/>
    <p:sldId id="493" r:id="rId43"/>
    <p:sldId id="494" r:id="rId44"/>
    <p:sldId id="495" r:id="rId45"/>
    <p:sldId id="497" r:id="rId46"/>
    <p:sldId id="498" r:id="rId47"/>
    <p:sldId id="499" r:id="rId48"/>
    <p:sldId id="500" r:id="rId49"/>
    <p:sldId id="501" r:id="rId50"/>
    <p:sldId id="502" r:id="rId51"/>
    <p:sldId id="503" r:id="rId52"/>
    <p:sldId id="476" r:id="rId53"/>
    <p:sldId id="505" r:id="rId54"/>
    <p:sldId id="506" r:id="rId55"/>
    <p:sldId id="507" r:id="rId56"/>
    <p:sldId id="509" r:id="rId57"/>
    <p:sldId id="508" r:id="rId58"/>
    <p:sldId id="511" r:id="rId59"/>
    <p:sldId id="512" r:id="rId60"/>
    <p:sldId id="513" r:id="rId61"/>
    <p:sldId id="514" r:id="rId62"/>
    <p:sldId id="516" r:id="rId63"/>
    <p:sldId id="517" r:id="rId64"/>
    <p:sldId id="518" r:id="rId65"/>
    <p:sldId id="519" r:id="rId66"/>
    <p:sldId id="524" r:id="rId67"/>
    <p:sldId id="525" r:id="rId68"/>
    <p:sldId id="527" r:id="rId69"/>
    <p:sldId id="528" r:id="rId70"/>
    <p:sldId id="533" r:id="rId71"/>
  </p:sldIdLst>
  <p:sldSz cx="12192000" cy="6858000"/>
  <p:notesSz cx="6858000" cy="9144000"/>
  <p:defaultTex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Default Section" id="{C2DDC59D-3E77-4D65-9D5F-479FFE683EE3}">
          <p14:sldIdLst>
            <p14:sldId id="256"/>
          </p14:sldIdLst>
        </p14:section>
        <p14:section name="Untitled Section" id="{C3B806C8-520D-44A3-B6AC-637882EA1166}">
          <p14:sldIdLst>
            <p14:sldId id="391"/>
            <p14:sldId id="454"/>
            <p14:sldId id="455"/>
            <p14:sldId id="458"/>
            <p14:sldId id="456"/>
            <p14:sldId id="457"/>
            <p14:sldId id="483"/>
            <p14:sldId id="484"/>
            <p14:sldId id="459"/>
            <p14:sldId id="460"/>
            <p14:sldId id="461"/>
            <p14:sldId id="462"/>
            <p14:sldId id="474"/>
            <p14:sldId id="463"/>
            <p14:sldId id="464"/>
            <p14:sldId id="465"/>
            <p14:sldId id="485"/>
            <p14:sldId id="486"/>
            <p14:sldId id="466"/>
            <p14:sldId id="468"/>
            <p14:sldId id="475"/>
            <p14:sldId id="467"/>
            <p14:sldId id="469"/>
            <p14:sldId id="487"/>
            <p14:sldId id="482"/>
            <p14:sldId id="470"/>
            <p14:sldId id="473"/>
            <p14:sldId id="471"/>
            <p14:sldId id="488"/>
            <p14:sldId id="472"/>
            <p14:sldId id="477"/>
            <p14:sldId id="479"/>
            <p14:sldId id="478"/>
            <p14:sldId id="480"/>
            <p14:sldId id="481"/>
            <p14:sldId id="489"/>
            <p14:sldId id="490"/>
            <p14:sldId id="491"/>
            <p14:sldId id="492"/>
            <p14:sldId id="493"/>
            <p14:sldId id="494"/>
            <p14:sldId id="495"/>
            <p14:sldId id="497"/>
            <p14:sldId id="498"/>
            <p14:sldId id="499"/>
            <p14:sldId id="500"/>
            <p14:sldId id="501"/>
            <p14:sldId id="502"/>
            <p14:sldId id="503"/>
            <p14:sldId id="476"/>
            <p14:sldId id="505"/>
            <p14:sldId id="506"/>
            <p14:sldId id="507"/>
            <p14:sldId id="509"/>
            <p14:sldId id="508"/>
            <p14:sldId id="511"/>
            <p14:sldId id="512"/>
            <p14:sldId id="513"/>
            <p14:sldId id="514"/>
            <p14:sldId id="516"/>
            <p14:sldId id="517"/>
            <p14:sldId id="518"/>
            <p14:sldId id="519"/>
            <p14:sldId id="524"/>
            <p14:sldId id="525"/>
            <p14:sldId id="527"/>
            <p14:sldId id="528"/>
            <p14:sldId id="53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000099"/>
    <a:srgbClr val="FF0000"/>
    <a:srgbClr val="008000"/>
    <a:srgbClr val="FFFF99"/>
    <a:srgbClr val="CCECFF"/>
    <a:srgbClr val="CCFFCC"/>
    <a:srgbClr val="FF9999"/>
    <a:srgbClr val="663300"/>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246" autoAdjust="0"/>
  </p:normalViewPr>
  <p:slideViewPr>
    <p:cSldViewPr snapToGrid="0">
      <p:cViewPr varScale="1">
        <p:scale>
          <a:sx n="81" d="100"/>
          <a:sy n="81" d="100"/>
        </p:scale>
        <p:origin x="84" y="108"/>
      </p:cViewPr>
      <p:guideLst>
        <p:guide orient="horz" pos="2160"/>
        <p:guide pos="3840"/>
      </p:guideLst>
    </p:cSldViewPr>
  </p:slid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 Id="rId6" Type="http://schemas.openxmlformats.org/officeDocument/2006/relationships/image" Target="../media/image34.wmf"/><Relationship Id="rId5" Type="http://schemas.openxmlformats.org/officeDocument/2006/relationships/image" Target="../media/image33.wmf"/><Relationship Id="rId4" Type="http://schemas.openxmlformats.org/officeDocument/2006/relationships/image" Target="../media/image3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GB"/>
          </a:p>
        </p:txBody>
      </p:sp>
      <p:sp>
        <p:nvSpPr>
          <p:cNvPr id="4096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GB"/>
          </a:p>
        </p:txBody>
      </p:sp>
      <p:sp>
        <p:nvSpPr>
          <p:cNvPr id="614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096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096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GB"/>
          </a:p>
        </p:txBody>
      </p:sp>
      <p:sp>
        <p:nvSpPr>
          <p:cNvPr id="4096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8A3F3164-DA40-4556-91B9-4D66B1ABD1D9}" type="slidenum">
              <a:rPr lang="en-GB" altLang="en-US"/>
              <a:pPr>
                <a:defRPr/>
              </a:pPr>
              <a:t>‹#›</a:t>
            </a:fld>
            <a:endParaRPr lang="en-GB" altLang="en-US"/>
          </a:p>
        </p:txBody>
      </p:sp>
    </p:spTree>
    <p:extLst>
      <p:ext uri="{BB962C8B-B14F-4D97-AF65-F5344CB8AC3E}">
        <p14:creationId xmlns:p14="http://schemas.microsoft.com/office/powerpoint/2010/main" val="391866553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09C1D34-4619-47E9-9DC4-BC072C02132D}" type="slidenum">
              <a:rPr lang="en-GB" altLang="en-US" smtClean="0"/>
              <a:pPr>
                <a:spcBef>
                  <a:spcPct val="0"/>
                </a:spcBef>
              </a:pPr>
              <a:t>1</a:t>
            </a:fld>
            <a:endParaRPr lang="en-GB" altLang="en-US"/>
          </a:p>
        </p:txBody>
      </p:sp>
      <p:sp>
        <p:nvSpPr>
          <p:cNvPr id="8195" name="Rectangle 2"/>
          <p:cNvSpPr>
            <a:spLocks noGrp="1" noRot="1" noChangeAspect="1" noChangeArrowheads="1" noTextEdit="1"/>
          </p:cNvSpPr>
          <p:nvPr>
            <p:ph type="sldImg"/>
          </p:nvPr>
        </p:nvSpPr>
        <p:spPr>
          <a:xfrm>
            <a:off x="381000" y="685800"/>
            <a:ext cx="6096000" cy="3429000"/>
          </a:xfrm>
          <a:ln/>
        </p:spPr>
      </p:sp>
      <p:sp>
        <p:nvSpPr>
          <p:cNvPr id="8196" name="Rectangle 3"/>
          <p:cNvSpPr>
            <a:spLocks noGrp="1" noChangeArrowheads="1"/>
          </p:cNvSpPr>
          <p:nvPr>
            <p:ph type="body" idx="1"/>
          </p:nvPr>
        </p:nvSpPr>
        <p:spPr>
          <a:noFill/>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924922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fld id="{8A3F3164-DA40-4556-91B9-4D66B1ABD1D9}" type="slidenum">
              <a:rPr lang="en-GB" altLang="en-US" smtClean="0"/>
              <a:pPr>
                <a:defRPr/>
              </a:pPr>
              <a:t>27</a:t>
            </a:fld>
            <a:endParaRPr lang="en-GB" altLang="en-US"/>
          </a:p>
        </p:txBody>
      </p:sp>
    </p:spTree>
    <p:extLst>
      <p:ext uri="{BB962C8B-B14F-4D97-AF65-F5344CB8AC3E}">
        <p14:creationId xmlns:p14="http://schemas.microsoft.com/office/powerpoint/2010/main" val="1675951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p:nvSpPr>
        <p:spPr>
          <a:xfrm flipV="1">
            <a:off x="7213600" y="3810000"/>
            <a:ext cx="49784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5" name="Rectangle 4"/>
          <p:cNvSpPr/>
          <p:nvPr/>
        </p:nvSpPr>
        <p:spPr>
          <a:xfrm flipV="1">
            <a:off x="7213600" y="3897314"/>
            <a:ext cx="49784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6" name="Rectangle 5"/>
          <p:cNvSpPr/>
          <p:nvPr/>
        </p:nvSpPr>
        <p:spPr>
          <a:xfrm flipV="1">
            <a:off x="7213600" y="4114801"/>
            <a:ext cx="49784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7" name="Rectangle 6"/>
          <p:cNvSpPr/>
          <p:nvPr/>
        </p:nvSpPr>
        <p:spPr>
          <a:xfrm flipV="1">
            <a:off x="7213601" y="4164013"/>
            <a:ext cx="2620433"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10" name="Rectangle 9"/>
          <p:cNvSpPr/>
          <p:nvPr/>
        </p:nvSpPr>
        <p:spPr>
          <a:xfrm flipV="1">
            <a:off x="7213601" y="4198939"/>
            <a:ext cx="2620433"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useBgFill="1">
        <p:nvSpPr>
          <p:cNvPr id="11" name="Rounded Rectangle 10"/>
          <p:cNvSpPr/>
          <p:nvPr/>
        </p:nvSpPr>
        <p:spPr bwMode="white">
          <a:xfrm>
            <a:off x="7213601" y="3962400"/>
            <a:ext cx="4085167"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useBgFill="1">
        <p:nvSpPr>
          <p:cNvPr id="12" name="Rounded Rectangle 11"/>
          <p:cNvSpPr/>
          <p:nvPr/>
        </p:nvSpPr>
        <p:spPr bwMode="white">
          <a:xfrm>
            <a:off x="9836151" y="4060826"/>
            <a:ext cx="21336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13" name="Rectangle 12"/>
          <p:cNvSpPr/>
          <p:nvPr/>
        </p:nvSpPr>
        <p:spPr>
          <a:xfrm>
            <a:off x="0" y="3649664"/>
            <a:ext cx="12192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14" name="Rectangle 13"/>
          <p:cNvSpPr/>
          <p:nvPr/>
        </p:nvSpPr>
        <p:spPr>
          <a:xfrm>
            <a:off x="0" y="3675064"/>
            <a:ext cx="12192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15" name="Rectangle 14"/>
          <p:cNvSpPr/>
          <p:nvPr/>
        </p:nvSpPr>
        <p:spPr>
          <a:xfrm flipV="1">
            <a:off x="8551333" y="3643313"/>
            <a:ext cx="3640667"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16" name="Rectangle 15"/>
          <p:cNvSpPr/>
          <p:nvPr/>
        </p:nvSpPr>
        <p:spPr>
          <a:xfrm>
            <a:off x="0" y="0"/>
            <a:ext cx="12192000" cy="37020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8" name="Title 7"/>
          <p:cNvSpPr>
            <a:spLocks noGrp="1"/>
          </p:cNvSpPr>
          <p:nvPr>
            <p:ph type="ctrTitle"/>
          </p:nvPr>
        </p:nvSpPr>
        <p:spPr>
          <a:xfrm>
            <a:off x="609600" y="2401888"/>
            <a:ext cx="11277600" cy="1470025"/>
          </a:xfrm>
        </p:spPr>
        <p:txBody>
          <a:bodyPr anchor="b"/>
          <a:lstStyle>
            <a:lvl1pPr>
              <a:defRPr sz="4400">
                <a:solidFill>
                  <a:schemeClr val="bg1"/>
                </a:solidFill>
              </a:defRPr>
            </a:lvl1pPr>
          </a:lstStyle>
          <a:p>
            <a:r>
              <a:rPr lang="en-US"/>
              <a:t>Click to edit Master title style</a:t>
            </a:r>
          </a:p>
        </p:txBody>
      </p:sp>
      <p:sp>
        <p:nvSpPr>
          <p:cNvPr id="9" name="Subtitle 8"/>
          <p:cNvSpPr>
            <a:spLocks noGrp="1"/>
          </p:cNvSpPr>
          <p:nvPr>
            <p:ph type="subTitle" idx="1"/>
          </p:nvPr>
        </p:nvSpPr>
        <p:spPr>
          <a:xfrm>
            <a:off x="609600" y="3899938"/>
            <a:ext cx="6604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17" name="Date Placeholder 27"/>
          <p:cNvSpPr>
            <a:spLocks noGrp="1"/>
          </p:cNvSpPr>
          <p:nvPr>
            <p:ph type="dt" sz="half" idx="10"/>
          </p:nvPr>
        </p:nvSpPr>
        <p:spPr>
          <a:xfrm>
            <a:off x="8940800" y="4206875"/>
            <a:ext cx="1280584" cy="457200"/>
          </a:xfrm>
        </p:spPr>
        <p:txBody>
          <a:bodyPr/>
          <a:lstStyle>
            <a:lvl1pPr>
              <a:defRPr/>
            </a:lvl1pPr>
          </a:lstStyle>
          <a:p>
            <a:pPr>
              <a:defRPr/>
            </a:pPr>
            <a:endParaRPr lang="en-GB"/>
          </a:p>
        </p:txBody>
      </p:sp>
      <p:sp>
        <p:nvSpPr>
          <p:cNvPr id="18" name="Footer Placeholder 16"/>
          <p:cNvSpPr>
            <a:spLocks noGrp="1"/>
          </p:cNvSpPr>
          <p:nvPr>
            <p:ph type="ftr" sz="quarter" idx="11"/>
          </p:nvPr>
        </p:nvSpPr>
        <p:spPr>
          <a:xfrm>
            <a:off x="7213600" y="4205288"/>
            <a:ext cx="1727200" cy="457200"/>
          </a:xfrm>
        </p:spPr>
        <p:txBody>
          <a:bodyPr/>
          <a:lstStyle>
            <a:lvl1pPr>
              <a:defRPr/>
            </a:lvl1pPr>
          </a:lstStyle>
          <a:p>
            <a:pPr>
              <a:defRPr/>
            </a:pPr>
            <a:endParaRPr lang="en-GB"/>
          </a:p>
        </p:txBody>
      </p:sp>
      <p:sp>
        <p:nvSpPr>
          <p:cNvPr id="19" name="Slide Number Placeholder 28"/>
          <p:cNvSpPr>
            <a:spLocks noGrp="1"/>
          </p:cNvSpPr>
          <p:nvPr>
            <p:ph type="sldNum" sz="quarter" idx="12"/>
          </p:nvPr>
        </p:nvSpPr>
        <p:spPr>
          <a:xfrm>
            <a:off x="11093451" y="1589"/>
            <a:ext cx="996949" cy="365125"/>
          </a:xfrm>
        </p:spPr>
        <p:txBody>
          <a:bodyPr/>
          <a:lstStyle>
            <a:lvl1pPr>
              <a:defRPr>
                <a:solidFill>
                  <a:schemeClr val="bg1"/>
                </a:solidFill>
              </a:defRPr>
            </a:lvl1pPr>
          </a:lstStyle>
          <a:p>
            <a:pPr>
              <a:defRPr/>
            </a:pPr>
            <a:fld id="{89984F28-EADE-46B2-8FA5-A9AED3B40B8B}" type="slidenum">
              <a:rPr lang="en-GB" altLang="en-US"/>
              <a:pPr>
                <a:defRPr/>
              </a:pPr>
              <a:t>‹#›</a:t>
            </a:fld>
            <a:endParaRPr lang="en-GB" altLang="en-US"/>
          </a:p>
        </p:txBody>
      </p:sp>
    </p:spTree>
    <p:extLst>
      <p:ext uri="{BB962C8B-B14F-4D97-AF65-F5344CB8AC3E}">
        <p14:creationId xmlns:p14="http://schemas.microsoft.com/office/powerpoint/2010/main" val="4150486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endParaRPr lang="en-GB"/>
          </a:p>
        </p:txBody>
      </p:sp>
      <p:sp>
        <p:nvSpPr>
          <p:cNvPr id="5" name="Footer Placeholder 2"/>
          <p:cNvSpPr>
            <a:spLocks noGrp="1"/>
          </p:cNvSpPr>
          <p:nvPr>
            <p:ph type="ftr" sz="quarter" idx="11"/>
          </p:nvPr>
        </p:nvSpPr>
        <p:spPr/>
        <p:txBody>
          <a:bodyPr/>
          <a:lstStyle>
            <a:lvl1pPr>
              <a:defRPr/>
            </a:lvl1pPr>
          </a:lstStyle>
          <a:p>
            <a:pPr>
              <a:defRPr/>
            </a:pPr>
            <a:endParaRPr lang="en-GB"/>
          </a:p>
        </p:txBody>
      </p:sp>
      <p:sp>
        <p:nvSpPr>
          <p:cNvPr id="6" name="Slide Number Placeholder 22"/>
          <p:cNvSpPr>
            <a:spLocks noGrp="1"/>
          </p:cNvSpPr>
          <p:nvPr>
            <p:ph type="sldNum" sz="quarter" idx="12"/>
          </p:nvPr>
        </p:nvSpPr>
        <p:spPr/>
        <p:txBody>
          <a:bodyPr/>
          <a:lstStyle>
            <a:lvl1pPr>
              <a:defRPr/>
            </a:lvl1pPr>
          </a:lstStyle>
          <a:p>
            <a:pPr>
              <a:defRPr/>
            </a:pPr>
            <a:fld id="{FB8C5454-905A-48A5-BB26-95700DCEB42E}" type="slidenum">
              <a:rPr lang="en-GB" altLang="en-US"/>
              <a:pPr>
                <a:defRPr/>
              </a:pPr>
              <a:t>‹#›</a:t>
            </a:fld>
            <a:endParaRPr lang="en-GB" altLang="en-US"/>
          </a:p>
        </p:txBody>
      </p:sp>
    </p:spTree>
    <p:extLst>
      <p:ext uri="{BB962C8B-B14F-4D97-AF65-F5344CB8AC3E}">
        <p14:creationId xmlns:p14="http://schemas.microsoft.com/office/powerpoint/2010/main" val="2471776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1143000"/>
            <a:ext cx="25400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143000"/>
            <a:ext cx="8331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endParaRPr lang="en-GB"/>
          </a:p>
        </p:txBody>
      </p:sp>
      <p:sp>
        <p:nvSpPr>
          <p:cNvPr id="5" name="Footer Placeholder 2"/>
          <p:cNvSpPr>
            <a:spLocks noGrp="1"/>
          </p:cNvSpPr>
          <p:nvPr>
            <p:ph type="ftr" sz="quarter" idx="11"/>
          </p:nvPr>
        </p:nvSpPr>
        <p:spPr/>
        <p:txBody>
          <a:bodyPr/>
          <a:lstStyle>
            <a:lvl1pPr>
              <a:defRPr/>
            </a:lvl1pPr>
          </a:lstStyle>
          <a:p>
            <a:pPr>
              <a:defRPr/>
            </a:pPr>
            <a:endParaRPr lang="en-GB"/>
          </a:p>
        </p:txBody>
      </p:sp>
      <p:sp>
        <p:nvSpPr>
          <p:cNvPr id="6" name="Slide Number Placeholder 22"/>
          <p:cNvSpPr>
            <a:spLocks noGrp="1"/>
          </p:cNvSpPr>
          <p:nvPr>
            <p:ph type="sldNum" sz="quarter" idx="12"/>
          </p:nvPr>
        </p:nvSpPr>
        <p:spPr/>
        <p:txBody>
          <a:bodyPr/>
          <a:lstStyle>
            <a:lvl1pPr>
              <a:defRPr/>
            </a:lvl1pPr>
          </a:lstStyle>
          <a:p>
            <a:pPr>
              <a:defRPr/>
            </a:pPr>
            <a:fld id="{C2FA6D7B-C52B-4AA6-84DE-6AA5341CC5BF}" type="slidenum">
              <a:rPr lang="en-GB" altLang="en-US"/>
              <a:pPr>
                <a:defRPr/>
              </a:pPr>
              <a:t>‹#›</a:t>
            </a:fld>
            <a:endParaRPr lang="en-GB" altLang="en-US"/>
          </a:p>
        </p:txBody>
      </p:sp>
    </p:spTree>
    <p:extLst>
      <p:ext uri="{BB962C8B-B14F-4D97-AF65-F5344CB8AC3E}">
        <p14:creationId xmlns:p14="http://schemas.microsoft.com/office/powerpoint/2010/main" val="37520665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endParaRPr lang="en-AU"/>
          </a:p>
        </p:txBody>
      </p:sp>
      <p:sp>
        <p:nvSpPr>
          <p:cNvPr id="3" name="Text Placeholder 2"/>
          <p:cNvSpPr>
            <a:spLocks noGrp="1"/>
          </p:cNvSpPr>
          <p:nvPr>
            <p:ph type="body" sz="half" idx="1"/>
          </p:nvPr>
        </p:nvSpPr>
        <p:spPr>
          <a:xfrm>
            <a:off x="914400" y="1981200"/>
            <a:ext cx="5080000" cy="411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Online Image Placeholder 3"/>
          <p:cNvSpPr>
            <a:spLocks noGrp="1"/>
          </p:cNvSpPr>
          <p:nvPr>
            <p:ph type="clipArt" sz="half" idx="2"/>
          </p:nvPr>
        </p:nvSpPr>
        <p:spPr>
          <a:xfrm>
            <a:off x="6197600" y="1981200"/>
            <a:ext cx="5080000" cy="4114800"/>
          </a:xfrm>
        </p:spPr>
        <p:txBody>
          <a:bodyPr/>
          <a:lstStyle/>
          <a:p>
            <a:pPr lvl="0"/>
            <a:endParaRPr lang="en-AU" noProof="0"/>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76FAD7C8-BE52-4AF1-A41D-CDBB7C0ED999}" type="slidenum">
              <a:rPr lang="en-US" altLang="en-US"/>
              <a:pPr>
                <a:defRPr/>
              </a:pPr>
              <a:t>‹#›</a:t>
            </a:fld>
            <a:endParaRPr lang="en-US" altLang="en-US"/>
          </a:p>
        </p:txBody>
      </p:sp>
    </p:spTree>
    <p:extLst>
      <p:ext uri="{BB962C8B-B14F-4D97-AF65-F5344CB8AC3E}">
        <p14:creationId xmlns:p14="http://schemas.microsoft.com/office/powerpoint/2010/main" val="41254195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4C0FE331-D8FE-40CA-B14E-7A620C3479A1}" type="datetimeFigureOut">
              <a:rPr lang="en-AU" smtClean="0"/>
              <a:t>21/08/2019</a:t>
            </a:fld>
            <a:endParaRPr lang="en-AU"/>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AU"/>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CD44DC8-2DE8-4ED4-8D5C-80B35912A1BB}" type="slidenum">
              <a:rPr lang="en-AU" smtClean="0"/>
              <a:t>‹#›</a:t>
            </a:fld>
            <a:endParaRPr lang="en-AU"/>
          </a:p>
        </p:txBody>
      </p:sp>
    </p:spTree>
    <p:extLst>
      <p:ext uri="{BB962C8B-B14F-4D97-AF65-F5344CB8AC3E}">
        <p14:creationId xmlns:p14="http://schemas.microsoft.com/office/powerpoint/2010/main" val="38732639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4C0FE331-D8FE-40CA-B14E-7A620C3479A1}" type="datetimeFigureOut">
              <a:rPr lang="en-AU" smtClean="0"/>
              <a:t>21/08/2019</a:t>
            </a:fld>
            <a:endParaRPr lang="en-AU"/>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AU"/>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CD44DC8-2DE8-4ED4-8D5C-80B35912A1BB}" type="slidenum">
              <a:rPr lang="en-AU" smtClean="0"/>
              <a:t>‹#›</a:t>
            </a:fld>
            <a:endParaRPr lang="en-AU"/>
          </a:p>
        </p:txBody>
      </p:sp>
    </p:spTree>
    <p:extLst>
      <p:ext uri="{BB962C8B-B14F-4D97-AF65-F5344CB8AC3E}">
        <p14:creationId xmlns:p14="http://schemas.microsoft.com/office/powerpoint/2010/main" val="20438256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4C0FE331-D8FE-40CA-B14E-7A620C3479A1}" type="datetimeFigureOut">
              <a:rPr lang="en-AU" smtClean="0"/>
              <a:t>21/08/2019</a:t>
            </a:fld>
            <a:endParaRPr lang="en-AU"/>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AU"/>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CD44DC8-2DE8-4ED4-8D5C-80B35912A1BB}" type="slidenum">
              <a:rPr lang="en-AU" smtClean="0"/>
              <a:t>‹#›</a:t>
            </a:fld>
            <a:endParaRPr lang="en-AU"/>
          </a:p>
        </p:txBody>
      </p:sp>
    </p:spTree>
    <p:extLst>
      <p:ext uri="{BB962C8B-B14F-4D97-AF65-F5344CB8AC3E}">
        <p14:creationId xmlns:p14="http://schemas.microsoft.com/office/powerpoint/2010/main" val="1182522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4C0FE331-D8FE-40CA-B14E-7A620C3479A1}" type="datetimeFigureOut">
              <a:rPr lang="en-AU" smtClean="0"/>
              <a:t>21/08/2019</a:t>
            </a:fld>
            <a:endParaRPr lang="en-AU"/>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AU"/>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CD44DC8-2DE8-4ED4-8D5C-80B35912A1BB}" type="slidenum">
              <a:rPr lang="en-AU" smtClean="0"/>
              <a:t>‹#›</a:t>
            </a:fld>
            <a:endParaRPr lang="en-AU"/>
          </a:p>
        </p:txBody>
      </p:sp>
    </p:spTree>
    <p:extLst>
      <p:ext uri="{BB962C8B-B14F-4D97-AF65-F5344CB8AC3E}">
        <p14:creationId xmlns:p14="http://schemas.microsoft.com/office/powerpoint/2010/main" val="8525673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4C0FE331-D8FE-40CA-B14E-7A620C3479A1}" type="datetimeFigureOut">
              <a:rPr lang="en-AU" smtClean="0"/>
              <a:t>21/08/2019</a:t>
            </a:fld>
            <a:endParaRPr lang="en-AU"/>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AU"/>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DCD44DC8-2DE8-4ED4-8D5C-80B35912A1BB}" type="slidenum">
              <a:rPr lang="en-AU" smtClean="0"/>
              <a:t>‹#›</a:t>
            </a:fld>
            <a:endParaRPr lang="en-AU"/>
          </a:p>
        </p:txBody>
      </p:sp>
    </p:spTree>
    <p:extLst>
      <p:ext uri="{BB962C8B-B14F-4D97-AF65-F5344CB8AC3E}">
        <p14:creationId xmlns:p14="http://schemas.microsoft.com/office/powerpoint/2010/main" val="4282029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4C0FE331-D8FE-40CA-B14E-7A620C3479A1}" type="datetimeFigureOut">
              <a:rPr lang="en-AU" smtClean="0"/>
              <a:t>21/08/2019</a:t>
            </a:fld>
            <a:endParaRPr lang="en-AU"/>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AU"/>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DCD44DC8-2DE8-4ED4-8D5C-80B35912A1BB}" type="slidenum">
              <a:rPr lang="en-AU" smtClean="0"/>
              <a:t>‹#›</a:t>
            </a:fld>
            <a:endParaRPr lang="en-AU"/>
          </a:p>
        </p:txBody>
      </p:sp>
    </p:spTree>
    <p:extLst>
      <p:ext uri="{BB962C8B-B14F-4D97-AF65-F5344CB8AC3E}">
        <p14:creationId xmlns:p14="http://schemas.microsoft.com/office/powerpoint/2010/main" val="35974261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4C0FE331-D8FE-40CA-B14E-7A620C3479A1}" type="datetimeFigureOut">
              <a:rPr lang="en-AU" smtClean="0"/>
              <a:t>21/08/2019</a:t>
            </a:fld>
            <a:endParaRPr lang="en-AU"/>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AU"/>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DCD44DC8-2DE8-4ED4-8D5C-80B35912A1BB}" type="slidenum">
              <a:rPr lang="en-AU" smtClean="0"/>
              <a:t>‹#›</a:t>
            </a:fld>
            <a:endParaRPr lang="en-AU"/>
          </a:p>
        </p:txBody>
      </p:sp>
    </p:spTree>
    <p:extLst>
      <p:ext uri="{BB962C8B-B14F-4D97-AF65-F5344CB8AC3E}">
        <p14:creationId xmlns:p14="http://schemas.microsoft.com/office/powerpoint/2010/main" val="3191193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536575"/>
            <a:ext cx="10972800" cy="1066800"/>
          </a:xfrm>
        </p:spPr>
        <p:txBody>
          <a:bodyPr/>
          <a:lstStyle/>
          <a:p>
            <a:r>
              <a:rPr lang="en-US" dirty="0"/>
              <a:t>Click to edit Master title style</a:t>
            </a:r>
          </a:p>
        </p:txBody>
      </p:sp>
      <p:sp>
        <p:nvSpPr>
          <p:cNvPr id="3" name="Content Placeholder 2"/>
          <p:cNvSpPr>
            <a:spLocks noGrp="1"/>
          </p:cNvSpPr>
          <p:nvPr>
            <p:ph idx="1"/>
          </p:nvPr>
        </p:nvSpPr>
        <p:spPr>
          <a:xfrm>
            <a:off x="609600" y="1771650"/>
            <a:ext cx="10972800" cy="4324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22"/>
          <p:cNvSpPr>
            <a:spLocks noGrp="1"/>
          </p:cNvSpPr>
          <p:nvPr>
            <p:ph type="sldNum" sz="quarter" idx="12"/>
          </p:nvPr>
        </p:nvSpPr>
        <p:spPr/>
        <p:txBody>
          <a:bodyPr/>
          <a:lstStyle>
            <a:lvl1pPr>
              <a:defRPr/>
            </a:lvl1pPr>
          </a:lstStyle>
          <a:p>
            <a:pPr>
              <a:defRPr/>
            </a:pPr>
            <a:fld id="{7CFCA37F-2E4D-400E-AF36-FC46BDB17292}" type="slidenum">
              <a:rPr lang="en-GB" altLang="en-US"/>
              <a:pPr>
                <a:defRPr/>
              </a:pPr>
              <a:t>‹#›</a:t>
            </a:fld>
            <a:endParaRPr lang="en-GB" altLang="en-US"/>
          </a:p>
        </p:txBody>
      </p:sp>
    </p:spTree>
    <p:extLst>
      <p:ext uri="{BB962C8B-B14F-4D97-AF65-F5344CB8AC3E}">
        <p14:creationId xmlns:p14="http://schemas.microsoft.com/office/powerpoint/2010/main" val="38883189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4C0FE331-D8FE-40CA-B14E-7A620C3479A1}" type="datetimeFigureOut">
              <a:rPr lang="en-AU" smtClean="0"/>
              <a:t>21/08/2019</a:t>
            </a:fld>
            <a:endParaRPr lang="en-AU"/>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AU"/>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CD44DC8-2DE8-4ED4-8D5C-80B35912A1BB}" type="slidenum">
              <a:rPr lang="en-AU" smtClean="0"/>
              <a:t>‹#›</a:t>
            </a:fld>
            <a:endParaRPr lang="en-AU"/>
          </a:p>
        </p:txBody>
      </p:sp>
    </p:spTree>
    <p:extLst>
      <p:ext uri="{BB962C8B-B14F-4D97-AF65-F5344CB8AC3E}">
        <p14:creationId xmlns:p14="http://schemas.microsoft.com/office/powerpoint/2010/main" val="1020557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4C0FE331-D8FE-40CA-B14E-7A620C3479A1}" type="datetimeFigureOut">
              <a:rPr lang="en-AU" smtClean="0"/>
              <a:t>21/08/2019</a:t>
            </a:fld>
            <a:endParaRPr lang="en-AU"/>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AU"/>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CD44DC8-2DE8-4ED4-8D5C-80B35912A1BB}" type="slidenum">
              <a:rPr lang="en-AU" smtClean="0"/>
              <a:t>‹#›</a:t>
            </a:fld>
            <a:endParaRPr lang="en-AU"/>
          </a:p>
        </p:txBody>
      </p:sp>
    </p:spTree>
    <p:extLst>
      <p:ext uri="{BB962C8B-B14F-4D97-AF65-F5344CB8AC3E}">
        <p14:creationId xmlns:p14="http://schemas.microsoft.com/office/powerpoint/2010/main" val="27361669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4C0FE331-D8FE-40CA-B14E-7A620C3479A1}" type="datetimeFigureOut">
              <a:rPr lang="en-AU" smtClean="0"/>
              <a:t>21/08/2019</a:t>
            </a:fld>
            <a:endParaRPr lang="en-AU"/>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AU"/>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CD44DC8-2DE8-4ED4-8D5C-80B35912A1BB}" type="slidenum">
              <a:rPr lang="en-AU" smtClean="0"/>
              <a:t>‹#›</a:t>
            </a:fld>
            <a:endParaRPr lang="en-AU"/>
          </a:p>
        </p:txBody>
      </p:sp>
    </p:spTree>
    <p:extLst>
      <p:ext uri="{BB962C8B-B14F-4D97-AF65-F5344CB8AC3E}">
        <p14:creationId xmlns:p14="http://schemas.microsoft.com/office/powerpoint/2010/main" val="33154436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4C0FE331-D8FE-40CA-B14E-7A620C3479A1}" type="datetimeFigureOut">
              <a:rPr lang="en-AU" smtClean="0"/>
              <a:t>21/08/2019</a:t>
            </a:fld>
            <a:endParaRPr lang="en-AU"/>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AU"/>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CD44DC8-2DE8-4ED4-8D5C-80B35912A1BB}" type="slidenum">
              <a:rPr lang="en-AU" smtClean="0"/>
              <a:t>‹#›</a:t>
            </a:fld>
            <a:endParaRPr lang="en-AU"/>
          </a:p>
        </p:txBody>
      </p:sp>
    </p:spTree>
    <p:extLst>
      <p:ext uri="{BB962C8B-B14F-4D97-AF65-F5344CB8AC3E}">
        <p14:creationId xmlns:p14="http://schemas.microsoft.com/office/powerpoint/2010/main" val="3596573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981201"/>
            <a:ext cx="103632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lang="en-US"/>
              <a:t>Click to edit Master title style</a:t>
            </a:r>
          </a:p>
        </p:txBody>
      </p:sp>
      <p:sp>
        <p:nvSpPr>
          <p:cNvPr id="3" name="Text Placeholder 2"/>
          <p:cNvSpPr>
            <a:spLocks noGrp="1"/>
          </p:cNvSpPr>
          <p:nvPr>
            <p:ph type="body" idx="1"/>
          </p:nvPr>
        </p:nvSpPr>
        <p:spPr>
          <a:xfrm>
            <a:off x="963084" y="3367088"/>
            <a:ext cx="10363200" cy="1509712"/>
          </a:xfrm>
        </p:spPr>
        <p:txBody>
          <a:bodyPr/>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4" name="Date Placeholder 13"/>
          <p:cNvSpPr>
            <a:spLocks noGrp="1"/>
          </p:cNvSpPr>
          <p:nvPr>
            <p:ph type="dt" sz="half" idx="10"/>
          </p:nvPr>
        </p:nvSpPr>
        <p:spPr/>
        <p:txBody>
          <a:bodyPr/>
          <a:lstStyle>
            <a:lvl1pPr>
              <a:defRPr/>
            </a:lvl1pPr>
          </a:lstStyle>
          <a:p>
            <a:pPr>
              <a:defRPr/>
            </a:pPr>
            <a:endParaRPr lang="en-GB"/>
          </a:p>
        </p:txBody>
      </p:sp>
      <p:sp>
        <p:nvSpPr>
          <p:cNvPr id="5" name="Footer Placeholder 2"/>
          <p:cNvSpPr>
            <a:spLocks noGrp="1"/>
          </p:cNvSpPr>
          <p:nvPr>
            <p:ph type="ftr" sz="quarter" idx="11"/>
          </p:nvPr>
        </p:nvSpPr>
        <p:spPr/>
        <p:txBody>
          <a:bodyPr/>
          <a:lstStyle>
            <a:lvl1pPr>
              <a:defRPr/>
            </a:lvl1pPr>
          </a:lstStyle>
          <a:p>
            <a:pPr>
              <a:defRPr/>
            </a:pPr>
            <a:endParaRPr lang="en-GB"/>
          </a:p>
        </p:txBody>
      </p:sp>
      <p:sp>
        <p:nvSpPr>
          <p:cNvPr id="6" name="Slide Number Placeholder 22"/>
          <p:cNvSpPr>
            <a:spLocks noGrp="1"/>
          </p:cNvSpPr>
          <p:nvPr>
            <p:ph type="sldNum" sz="quarter" idx="12"/>
          </p:nvPr>
        </p:nvSpPr>
        <p:spPr/>
        <p:txBody>
          <a:bodyPr/>
          <a:lstStyle>
            <a:lvl1pPr>
              <a:defRPr/>
            </a:lvl1pPr>
          </a:lstStyle>
          <a:p>
            <a:pPr>
              <a:defRPr/>
            </a:pPr>
            <a:fld id="{6E28F690-45DF-48D6-8254-5B5E1EDA745C}" type="slidenum">
              <a:rPr lang="en-GB" altLang="en-US"/>
              <a:pPr>
                <a:defRPr/>
              </a:pPr>
              <a:t>‹#›</a:t>
            </a:fld>
            <a:endParaRPr lang="en-GB" altLang="en-US"/>
          </a:p>
        </p:txBody>
      </p:sp>
    </p:spTree>
    <p:extLst>
      <p:ext uri="{BB962C8B-B14F-4D97-AF65-F5344CB8AC3E}">
        <p14:creationId xmlns:p14="http://schemas.microsoft.com/office/powerpoint/2010/main" val="2915499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2249425"/>
            <a:ext cx="5384800" cy="4525963"/>
          </a:xfrm>
        </p:spPr>
        <p:txBody>
          <a:bodyPr/>
          <a:lstStyle>
            <a:lvl1pPr>
              <a:defRPr sz="2000"/>
            </a:lvl1pPr>
            <a:lvl2pPr>
              <a:defRPr sz="19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2249425"/>
            <a:ext cx="5384800" cy="4525963"/>
          </a:xfrm>
        </p:spPr>
        <p:txBody>
          <a:bodyPr/>
          <a:lstStyle>
            <a:lvl1pPr>
              <a:defRPr sz="2000"/>
            </a:lvl1pPr>
            <a:lvl2pPr>
              <a:defRPr sz="19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endParaRPr lang="en-GB"/>
          </a:p>
        </p:txBody>
      </p:sp>
      <p:sp>
        <p:nvSpPr>
          <p:cNvPr id="6" name="Footer Placeholder 2"/>
          <p:cNvSpPr>
            <a:spLocks noGrp="1"/>
          </p:cNvSpPr>
          <p:nvPr>
            <p:ph type="ftr" sz="quarter" idx="11"/>
          </p:nvPr>
        </p:nvSpPr>
        <p:spPr/>
        <p:txBody>
          <a:bodyPr/>
          <a:lstStyle>
            <a:lvl1pPr>
              <a:defRPr/>
            </a:lvl1pPr>
          </a:lstStyle>
          <a:p>
            <a:pPr>
              <a:defRPr/>
            </a:pPr>
            <a:endParaRPr lang="en-GB"/>
          </a:p>
        </p:txBody>
      </p:sp>
      <p:sp>
        <p:nvSpPr>
          <p:cNvPr id="7" name="Slide Number Placeholder 22"/>
          <p:cNvSpPr>
            <a:spLocks noGrp="1"/>
          </p:cNvSpPr>
          <p:nvPr>
            <p:ph type="sldNum" sz="quarter" idx="12"/>
          </p:nvPr>
        </p:nvSpPr>
        <p:spPr/>
        <p:txBody>
          <a:bodyPr/>
          <a:lstStyle>
            <a:lvl1pPr>
              <a:defRPr/>
            </a:lvl1pPr>
          </a:lstStyle>
          <a:p>
            <a:pPr>
              <a:defRPr/>
            </a:pPr>
            <a:fld id="{F3C7440B-B191-404F-9425-411D50424934}" type="slidenum">
              <a:rPr lang="en-GB" altLang="en-US"/>
              <a:pPr>
                <a:defRPr/>
              </a:pPr>
              <a:t>‹#›</a:t>
            </a:fld>
            <a:endParaRPr lang="en-GB" altLang="en-US"/>
          </a:p>
        </p:txBody>
      </p:sp>
    </p:spTree>
    <p:extLst>
      <p:ext uri="{BB962C8B-B14F-4D97-AF65-F5344CB8AC3E}">
        <p14:creationId xmlns:p14="http://schemas.microsoft.com/office/powerpoint/2010/main" val="1721690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1143000"/>
            <a:ext cx="11176000" cy="1069848"/>
          </a:xfrm>
        </p:spPr>
        <p:txBody>
          <a:bodyPr/>
          <a:lstStyle>
            <a:lvl1pPr>
              <a:defRPr sz="4000" b="0" i="0" cap="none" baseline="0"/>
            </a:lvl1pPr>
          </a:lstStyle>
          <a:p>
            <a:r>
              <a:rPr lang="en-US"/>
              <a:t>Click to edit Master title style</a:t>
            </a:r>
          </a:p>
        </p:txBody>
      </p:sp>
      <p:sp>
        <p:nvSpPr>
          <p:cNvPr id="3" name="Text Placeholder 2"/>
          <p:cNvSpPr>
            <a:spLocks noGrp="1"/>
          </p:cNvSpPr>
          <p:nvPr>
            <p:ph type="body" idx="1"/>
          </p:nvPr>
        </p:nvSpPr>
        <p:spPr>
          <a:xfrm>
            <a:off x="508000" y="2244970"/>
            <a:ext cx="5388864"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6294968" y="2244970"/>
            <a:ext cx="5389033"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5" name="Content Placeholder 4"/>
          <p:cNvSpPr>
            <a:spLocks noGrp="1"/>
          </p:cNvSpPr>
          <p:nvPr>
            <p:ph sz="quarter" idx="2"/>
          </p:nvPr>
        </p:nvSpPr>
        <p:spPr>
          <a:xfrm>
            <a:off x="508000" y="2708519"/>
            <a:ext cx="5388864" cy="3886200"/>
          </a:xfrm>
        </p:spPr>
        <p:txBody>
          <a:bodyPr/>
          <a:lstStyle>
            <a:lvl1pPr>
              <a:defRPr sz="20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291073" y="2708519"/>
            <a:ext cx="5389033" cy="3886200"/>
          </a:xfrm>
        </p:spPr>
        <p:txBody>
          <a:bodyPr/>
          <a:lstStyle>
            <a:lvl1pPr>
              <a:defRPr sz="20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5"/>
          <p:cNvSpPr>
            <a:spLocks noGrp="1"/>
          </p:cNvSpPr>
          <p:nvPr>
            <p:ph type="dt" sz="half" idx="10"/>
          </p:nvPr>
        </p:nvSpPr>
        <p:spPr/>
        <p:txBody>
          <a:bodyPr rtlCol="0"/>
          <a:lstStyle>
            <a:lvl1pPr>
              <a:defRPr/>
            </a:lvl1pPr>
          </a:lstStyle>
          <a:p>
            <a:pPr>
              <a:defRPr/>
            </a:pPr>
            <a:endParaRPr lang="en-GB"/>
          </a:p>
        </p:txBody>
      </p:sp>
      <p:sp>
        <p:nvSpPr>
          <p:cNvPr id="8" name="Slide Number Placeholder 26"/>
          <p:cNvSpPr>
            <a:spLocks noGrp="1"/>
          </p:cNvSpPr>
          <p:nvPr>
            <p:ph type="sldNum" sz="quarter" idx="11"/>
          </p:nvPr>
        </p:nvSpPr>
        <p:spPr/>
        <p:txBody>
          <a:bodyPr/>
          <a:lstStyle>
            <a:lvl1pPr>
              <a:defRPr/>
            </a:lvl1pPr>
          </a:lstStyle>
          <a:p>
            <a:pPr>
              <a:defRPr/>
            </a:pPr>
            <a:fld id="{8CBDE913-46F0-43CF-A0B7-E705FEB610AC}" type="slidenum">
              <a:rPr lang="en-GB" altLang="en-US"/>
              <a:pPr>
                <a:defRPr/>
              </a:pPr>
              <a:t>‹#›</a:t>
            </a:fld>
            <a:endParaRPr lang="en-GB" altLang="en-US"/>
          </a:p>
        </p:txBody>
      </p:sp>
      <p:sp>
        <p:nvSpPr>
          <p:cNvPr id="9" name="Footer Placeholder 27"/>
          <p:cNvSpPr>
            <a:spLocks noGrp="1"/>
          </p:cNvSpPr>
          <p:nvPr>
            <p:ph type="ftr" sz="quarter" idx="12"/>
          </p:nvPr>
        </p:nvSpPr>
        <p:spPr/>
        <p:txBody>
          <a:bodyPr rtlCol="0"/>
          <a:lstStyle>
            <a:lvl1pPr>
              <a:defRPr/>
            </a:lvl1pPr>
          </a:lstStyle>
          <a:p>
            <a:pPr>
              <a:defRPr/>
            </a:pPr>
            <a:endParaRPr lang="en-GB"/>
          </a:p>
        </p:txBody>
      </p:sp>
    </p:spTree>
    <p:extLst>
      <p:ext uri="{BB962C8B-B14F-4D97-AF65-F5344CB8AC3E}">
        <p14:creationId xmlns:p14="http://schemas.microsoft.com/office/powerpoint/2010/main" val="2830483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1143000"/>
            <a:ext cx="10972800" cy="1069848"/>
          </a:xfrm>
        </p:spPr>
        <p:txBody>
          <a:bodyPr/>
          <a:lstStyle>
            <a:lvl1pPr>
              <a:defRPr sz="4000">
                <a:solidFill>
                  <a:schemeClr val="tx2"/>
                </a:solidFill>
              </a:defRPr>
            </a:lvl1pPr>
          </a:lstStyle>
          <a:p>
            <a:r>
              <a:rPr lang="en-US"/>
              <a:t>Click to edit Master title style</a:t>
            </a:r>
          </a:p>
        </p:txBody>
      </p:sp>
      <p:sp>
        <p:nvSpPr>
          <p:cNvPr id="3" name="Date Placeholder 2"/>
          <p:cNvSpPr>
            <a:spLocks noGrp="1"/>
          </p:cNvSpPr>
          <p:nvPr>
            <p:ph type="dt" sz="half" idx="10"/>
          </p:nvPr>
        </p:nvSpPr>
        <p:spPr>
          <a:xfrm>
            <a:off x="8777818" y="612775"/>
            <a:ext cx="1276349" cy="457200"/>
          </a:xfrm>
        </p:spPr>
        <p:txBody>
          <a:bodyPr/>
          <a:lstStyle>
            <a:lvl1pPr>
              <a:defRPr/>
            </a:lvl1pPr>
          </a:lstStyle>
          <a:p>
            <a:pPr>
              <a:defRPr/>
            </a:pPr>
            <a:endParaRPr lang="en-GB"/>
          </a:p>
        </p:txBody>
      </p:sp>
      <p:sp>
        <p:nvSpPr>
          <p:cNvPr id="4" name="Footer Placeholder 3"/>
          <p:cNvSpPr>
            <a:spLocks noGrp="1"/>
          </p:cNvSpPr>
          <p:nvPr>
            <p:ph type="ftr" sz="quarter" idx="11"/>
          </p:nvPr>
        </p:nvSpPr>
        <p:spPr/>
        <p:txBody>
          <a:bodyPr/>
          <a:lstStyle>
            <a:lvl1pPr>
              <a:defRPr/>
            </a:lvl1pPr>
          </a:lstStyle>
          <a:p>
            <a:pPr>
              <a:defRPr/>
            </a:pPr>
            <a:endParaRPr lang="en-GB"/>
          </a:p>
        </p:txBody>
      </p:sp>
      <p:sp>
        <p:nvSpPr>
          <p:cNvPr id="5" name="Slide Number Placeholder 4"/>
          <p:cNvSpPr>
            <a:spLocks noGrp="1"/>
          </p:cNvSpPr>
          <p:nvPr>
            <p:ph type="sldNum" sz="quarter" idx="12"/>
          </p:nvPr>
        </p:nvSpPr>
        <p:spPr/>
        <p:txBody>
          <a:bodyPr/>
          <a:lstStyle>
            <a:lvl1pPr>
              <a:defRPr/>
            </a:lvl1pPr>
          </a:lstStyle>
          <a:p>
            <a:pPr>
              <a:defRPr/>
            </a:pPr>
            <a:fld id="{0DE89158-E525-4172-BCE0-9F32A63DCEFF}" type="slidenum">
              <a:rPr lang="en-GB" altLang="en-US"/>
              <a:pPr>
                <a:defRPr/>
              </a:pPr>
              <a:t>‹#›</a:t>
            </a:fld>
            <a:endParaRPr lang="en-GB" altLang="en-US"/>
          </a:p>
        </p:txBody>
      </p:sp>
    </p:spTree>
    <p:extLst>
      <p:ext uri="{BB962C8B-B14F-4D97-AF65-F5344CB8AC3E}">
        <p14:creationId xmlns:p14="http://schemas.microsoft.com/office/powerpoint/2010/main" val="1947156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p:cNvSpPr>
            <a:spLocks noGrp="1"/>
          </p:cNvSpPr>
          <p:nvPr>
            <p:ph type="dt" sz="half" idx="10"/>
          </p:nvPr>
        </p:nvSpPr>
        <p:spPr/>
        <p:txBody>
          <a:bodyPr/>
          <a:lstStyle>
            <a:lvl1pPr>
              <a:defRPr/>
            </a:lvl1pPr>
          </a:lstStyle>
          <a:p>
            <a:pPr>
              <a:defRPr/>
            </a:pPr>
            <a:endParaRPr lang="en-GB"/>
          </a:p>
        </p:txBody>
      </p:sp>
      <p:sp>
        <p:nvSpPr>
          <p:cNvPr id="3" name="Footer Placeholder 2"/>
          <p:cNvSpPr>
            <a:spLocks noGrp="1"/>
          </p:cNvSpPr>
          <p:nvPr>
            <p:ph type="ftr" sz="quarter" idx="11"/>
          </p:nvPr>
        </p:nvSpPr>
        <p:spPr/>
        <p:txBody>
          <a:bodyPr/>
          <a:lstStyle>
            <a:lvl1pPr>
              <a:defRPr/>
            </a:lvl1pPr>
          </a:lstStyle>
          <a:p>
            <a:pPr>
              <a:defRPr/>
            </a:pPr>
            <a:endParaRPr lang="en-GB"/>
          </a:p>
        </p:txBody>
      </p:sp>
      <p:sp>
        <p:nvSpPr>
          <p:cNvPr id="4" name="Slide Number Placeholder 22"/>
          <p:cNvSpPr>
            <a:spLocks noGrp="1"/>
          </p:cNvSpPr>
          <p:nvPr>
            <p:ph type="sldNum" sz="quarter" idx="12"/>
          </p:nvPr>
        </p:nvSpPr>
        <p:spPr/>
        <p:txBody>
          <a:bodyPr/>
          <a:lstStyle>
            <a:lvl1pPr>
              <a:defRPr/>
            </a:lvl1pPr>
          </a:lstStyle>
          <a:p>
            <a:pPr>
              <a:defRPr/>
            </a:pPr>
            <a:fld id="{8086CDBE-D487-49CA-B2F4-D44AC39FFDF5}" type="slidenum">
              <a:rPr lang="en-GB" altLang="en-US"/>
              <a:pPr>
                <a:defRPr/>
              </a:pPr>
              <a:t>‹#›</a:t>
            </a:fld>
            <a:endParaRPr lang="en-GB" altLang="en-US"/>
          </a:p>
        </p:txBody>
      </p:sp>
    </p:spTree>
    <p:extLst>
      <p:ext uri="{BB962C8B-B14F-4D97-AF65-F5344CB8AC3E}">
        <p14:creationId xmlns:p14="http://schemas.microsoft.com/office/powerpoint/2010/main" val="1882888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37995" y="1101970"/>
            <a:ext cx="4511040" cy="877824"/>
          </a:xfrm>
        </p:spPr>
        <p:txBody>
          <a:bodyPr anchor="b"/>
          <a:lstStyle>
            <a:lvl1pPr algn="l">
              <a:buNone/>
              <a:defRPr sz="1800" b="1"/>
            </a:lvl1pPr>
          </a:lstStyle>
          <a:p>
            <a:r>
              <a:rPr lang="en-US"/>
              <a:t>Click to edit Master title style</a:t>
            </a:r>
          </a:p>
        </p:txBody>
      </p:sp>
      <p:sp>
        <p:nvSpPr>
          <p:cNvPr id="3" name="Text Placeholder 2"/>
          <p:cNvSpPr>
            <a:spLocks noGrp="1"/>
          </p:cNvSpPr>
          <p:nvPr>
            <p:ph type="body" idx="2"/>
          </p:nvPr>
        </p:nvSpPr>
        <p:spPr>
          <a:xfrm>
            <a:off x="7137995" y="2010727"/>
            <a:ext cx="451104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4" name="Content Placeholder 3"/>
          <p:cNvSpPr>
            <a:spLocks noGrp="1"/>
          </p:cNvSpPr>
          <p:nvPr>
            <p:ph sz="half" idx="1"/>
          </p:nvPr>
        </p:nvSpPr>
        <p:spPr>
          <a:xfrm>
            <a:off x="203200" y="776287"/>
            <a:ext cx="6803136" cy="5852160"/>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endParaRPr lang="en-GB"/>
          </a:p>
        </p:txBody>
      </p:sp>
      <p:sp>
        <p:nvSpPr>
          <p:cNvPr id="6" name="Footer Placeholder 2"/>
          <p:cNvSpPr>
            <a:spLocks noGrp="1"/>
          </p:cNvSpPr>
          <p:nvPr>
            <p:ph type="ftr" sz="quarter" idx="11"/>
          </p:nvPr>
        </p:nvSpPr>
        <p:spPr/>
        <p:txBody>
          <a:bodyPr/>
          <a:lstStyle>
            <a:lvl1pPr>
              <a:defRPr/>
            </a:lvl1pPr>
          </a:lstStyle>
          <a:p>
            <a:pPr>
              <a:defRPr/>
            </a:pPr>
            <a:endParaRPr lang="en-GB"/>
          </a:p>
        </p:txBody>
      </p:sp>
      <p:sp>
        <p:nvSpPr>
          <p:cNvPr id="7" name="Slide Number Placeholder 22"/>
          <p:cNvSpPr>
            <a:spLocks noGrp="1"/>
          </p:cNvSpPr>
          <p:nvPr>
            <p:ph type="sldNum" sz="quarter" idx="12"/>
          </p:nvPr>
        </p:nvSpPr>
        <p:spPr/>
        <p:txBody>
          <a:bodyPr/>
          <a:lstStyle>
            <a:lvl1pPr>
              <a:defRPr/>
            </a:lvl1pPr>
          </a:lstStyle>
          <a:p>
            <a:pPr>
              <a:defRPr/>
            </a:pPr>
            <a:fld id="{DDB617AD-EEF0-4945-97A3-6E9402E2F3F6}" type="slidenum">
              <a:rPr lang="en-GB" altLang="en-US"/>
              <a:pPr>
                <a:defRPr/>
              </a:pPr>
              <a:t>‹#›</a:t>
            </a:fld>
            <a:endParaRPr lang="en-GB" altLang="en-US"/>
          </a:p>
        </p:txBody>
      </p:sp>
    </p:spTree>
    <p:extLst>
      <p:ext uri="{BB962C8B-B14F-4D97-AF65-F5344CB8AC3E}">
        <p14:creationId xmlns:p14="http://schemas.microsoft.com/office/powerpoint/2010/main" val="2861386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53913" y="1109161"/>
            <a:ext cx="782404" cy="4681637"/>
          </a:xfrm>
        </p:spPr>
        <p:txBody>
          <a:bodyPr vert="vert270" lIns="45720" tIns="0" rIns="45720" anchor="t"/>
          <a:lstStyle>
            <a:lvl1pPr algn="ctr">
              <a:buNone/>
              <a:defRPr sz="2000" b="1"/>
            </a:lvl1pPr>
          </a:lstStyle>
          <a:p>
            <a:r>
              <a:rPr lang="en-US"/>
              <a:t>Click to edit Master title style</a:t>
            </a:r>
          </a:p>
        </p:txBody>
      </p:sp>
      <p:sp>
        <p:nvSpPr>
          <p:cNvPr id="3" name="Picture Placeholder 2"/>
          <p:cNvSpPr>
            <a:spLocks noGrp="1"/>
          </p:cNvSpPr>
          <p:nvPr>
            <p:ph type="pic" idx="1"/>
          </p:nvPr>
        </p:nvSpPr>
        <p:spPr>
          <a:xfrm>
            <a:off x="538228" y="1143000"/>
            <a:ext cx="6096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3200"/>
            </a:lvl1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8117924" y="3274309"/>
            <a:ext cx="3454400" cy="2516489"/>
          </a:xfrm>
        </p:spPr>
        <p:txBody>
          <a:bodyPr lIns="0" tIns="0" rIns="45720"/>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a:r>
              <a:rPr lang="en-US"/>
              <a:t>Click to edit Master text styles</a:t>
            </a:r>
          </a:p>
        </p:txBody>
      </p:sp>
      <p:sp>
        <p:nvSpPr>
          <p:cNvPr id="5" name="Date Placeholder 13"/>
          <p:cNvSpPr>
            <a:spLocks noGrp="1"/>
          </p:cNvSpPr>
          <p:nvPr>
            <p:ph type="dt" sz="half" idx="10"/>
          </p:nvPr>
        </p:nvSpPr>
        <p:spPr/>
        <p:txBody>
          <a:bodyPr/>
          <a:lstStyle>
            <a:lvl1pPr>
              <a:defRPr/>
            </a:lvl1pPr>
          </a:lstStyle>
          <a:p>
            <a:pPr>
              <a:defRPr/>
            </a:pPr>
            <a:endParaRPr lang="en-GB"/>
          </a:p>
        </p:txBody>
      </p:sp>
      <p:sp>
        <p:nvSpPr>
          <p:cNvPr id="6" name="Footer Placeholder 2"/>
          <p:cNvSpPr>
            <a:spLocks noGrp="1"/>
          </p:cNvSpPr>
          <p:nvPr>
            <p:ph type="ftr" sz="quarter" idx="11"/>
          </p:nvPr>
        </p:nvSpPr>
        <p:spPr/>
        <p:txBody>
          <a:bodyPr/>
          <a:lstStyle>
            <a:lvl1pPr>
              <a:defRPr/>
            </a:lvl1pPr>
          </a:lstStyle>
          <a:p>
            <a:pPr>
              <a:defRPr/>
            </a:pPr>
            <a:endParaRPr lang="en-GB"/>
          </a:p>
        </p:txBody>
      </p:sp>
      <p:sp>
        <p:nvSpPr>
          <p:cNvPr id="7" name="Slide Number Placeholder 22"/>
          <p:cNvSpPr>
            <a:spLocks noGrp="1"/>
          </p:cNvSpPr>
          <p:nvPr>
            <p:ph type="sldNum" sz="quarter" idx="12"/>
          </p:nvPr>
        </p:nvSpPr>
        <p:spPr/>
        <p:txBody>
          <a:bodyPr/>
          <a:lstStyle>
            <a:lvl1pPr>
              <a:defRPr/>
            </a:lvl1pPr>
          </a:lstStyle>
          <a:p>
            <a:pPr>
              <a:defRPr/>
            </a:pPr>
            <a:fld id="{62E34FA1-E2D1-44BE-8EBD-BE4D8806C0C7}" type="slidenum">
              <a:rPr lang="en-GB" altLang="en-US"/>
              <a:pPr>
                <a:defRPr/>
              </a:pPr>
              <a:t>‹#›</a:t>
            </a:fld>
            <a:endParaRPr lang="en-GB" altLang="en-US"/>
          </a:p>
        </p:txBody>
      </p:sp>
    </p:spTree>
    <p:extLst>
      <p:ext uri="{BB962C8B-B14F-4D97-AF65-F5344CB8AC3E}">
        <p14:creationId xmlns:p14="http://schemas.microsoft.com/office/powerpoint/2010/main" val="3365373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p:cNvSpPr/>
          <p:nvPr/>
        </p:nvSpPr>
        <p:spPr>
          <a:xfrm>
            <a:off x="0" y="366714"/>
            <a:ext cx="12192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29" name="Rectangle 28"/>
          <p:cNvSpPr/>
          <p:nvPr/>
        </p:nvSpPr>
        <p:spPr>
          <a:xfrm>
            <a:off x="0" y="0"/>
            <a:ext cx="12192000" cy="3111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30" name="Rectangle 29"/>
          <p:cNvSpPr/>
          <p:nvPr/>
        </p:nvSpPr>
        <p:spPr>
          <a:xfrm>
            <a:off x="0" y="307976"/>
            <a:ext cx="12192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31" name="Rectangle 30"/>
          <p:cNvSpPr/>
          <p:nvPr/>
        </p:nvSpPr>
        <p:spPr>
          <a:xfrm flipV="1">
            <a:off x="7213600" y="360364"/>
            <a:ext cx="4978400" cy="904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32" name="Rectangle 31"/>
          <p:cNvSpPr/>
          <p:nvPr/>
        </p:nvSpPr>
        <p:spPr>
          <a:xfrm flipV="1">
            <a:off x="7213600" y="439739"/>
            <a:ext cx="4978400" cy="1809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useBgFill="1">
        <p:nvSpPr>
          <p:cNvPr id="33" name="Rounded Rectangle 32"/>
          <p:cNvSpPr/>
          <p:nvPr/>
        </p:nvSpPr>
        <p:spPr bwMode="white">
          <a:xfrm>
            <a:off x="7209367" y="496889"/>
            <a:ext cx="4085167"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useBgFill="1">
        <p:nvSpPr>
          <p:cNvPr id="34" name="Rounded Rectangle 33"/>
          <p:cNvSpPr/>
          <p:nvPr/>
        </p:nvSpPr>
        <p:spPr bwMode="white">
          <a:xfrm>
            <a:off x="9831917" y="588963"/>
            <a:ext cx="21336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35" name="Rectangle 34"/>
          <p:cNvSpPr/>
          <p:nvPr/>
        </p:nvSpPr>
        <p:spPr bwMode="invGray">
          <a:xfrm>
            <a:off x="12113684" y="-1588"/>
            <a:ext cx="7620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36" name="Rectangle 35"/>
          <p:cNvSpPr/>
          <p:nvPr/>
        </p:nvSpPr>
        <p:spPr bwMode="invGray">
          <a:xfrm>
            <a:off x="12058651" y="-1588"/>
            <a:ext cx="3810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37" name="Rectangle 36"/>
          <p:cNvSpPr/>
          <p:nvPr/>
        </p:nvSpPr>
        <p:spPr bwMode="invGray">
          <a:xfrm>
            <a:off x="12033251" y="-1588"/>
            <a:ext cx="12700"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38" name="Rectangle 37"/>
          <p:cNvSpPr/>
          <p:nvPr/>
        </p:nvSpPr>
        <p:spPr bwMode="invGray">
          <a:xfrm>
            <a:off x="11967633" y="-1588"/>
            <a:ext cx="35984"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39" name="Rectangle 38"/>
          <p:cNvSpPr/>
          <p:nvPr/>
        </p:nvSpPr>
        <p:spPr bwMode="invGray">
          <a:xfrm>
            <a:off x="11887201" y="0"/>
            <a:ext cx="74084"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40" name="Rectangle 39"/>
          <p:cNvSpPr/>
          <p:nvPr/>
        </p:nvSpPr>
        <p:spPr bwMode="invGray">
          <a:xfrm>
            <a:off x="11832167" y="0"/>
            <a:ext cx="10584"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1039" name="Title Placeholder 21"/>
          <p:cNvSpPr>
            <a:spLocks noGrp="1"/>
          </p:cNvSpPr>
          <p:nvPr>
            <p:ph type="title"/>
          </p:nvPr>
        </p:nvSpPr>
        <p:spPr bwMode="auto">
          <a:xfrm>
            <a:off x="609600" y="1143000"/>
            <a:ext cx="10972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3" name="Text Placeholder 12"/>
          <p:cNvSpPr>
            <a:spLocks noGrp="1"/>
          </p:cNvSpPr>
          <p:nvPr>
            <p:ph type="body" idx="1"/>
          </p:nvPr>
        </p:nvSpPr>
        <p:spPr bwMode="auto">
          <a:xfrm>
            <a:off x="609600" y="2249488"/>
            <a:ext cx="109728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4" name="Date Placeholder 13"/>
          <p:cNvSpPr>
            <a:spLocks noGrp="1"/>
          </p:cNvSpPr>
          <p:nvPr>
            <p:ph type="dt" sz="half" idx="2"/>
          </p:nvPr>
        </p:nvSpPr>
        <p:spPr>
          <a:xfrm>
            <a:off x="8782051" y="612775"/>
            <a:ext cx="1276349" cy="457200"/>
          </a:xfrm>
          <a:prstGeom prst="rect">
            <a:avLst/>
          </a:prstGeom>
        </p:spPr>
        <p:txBody>
          <a:bodyPr vert="horz"/>
          <a:lstStyle>
            <a:lvl1pPr algn="l" eaLnBrk="1" latinLnBrk="0" hangingPunct="1">
              <a:defRPr kumimoji="0" sz="800">
                <a:solidFill>
                  <a:schemeClr val="accent2"/>
                </a:solidFill>
                <a:latin typeface="Arial" charset="0"/>
              </a:defRPr>
            </a:lvl1pPr>
          </a:lstStyle>
          <a:p>
            <a:pPr>
              <a:defRPr/>
            </a:pPr>
            <a:endParaRPr lang="en-GB"/>
          </a:p>
        </p:txBody>
      </p:sp>
      <p:sp>
        <p:nvSpPr>
          <p:cNvPr id="3" name="Footer Placeholder 2"/>
          <p:cNvSpPr>
            <a:spLocks noGrp="1"/>
          </p:cNvSpPr>
          <p:nvPr>
            <p:ph type="ftr" sz="quarter" idx="3"/>
          </p:nvPr>
        </p:nvSpPr>
        <p:spPr>
          <a:xfrm>
            <a:off x="7010401" y="612775"/>
            <a:ext cx="1767417" cy="457200"/>
          </a:xfrm>
          <a:prstGeom prst="rect">
            <a:avLst/>
          </a:prstGeom>
        </p:spPr>
        <p:txBody>
          <a:bodyPr vert="horz"/>
          <a:lstStyle>
            <a:lvl1pPr algn="r" eaLnBrk="1" latinLnBrk="0" hangingPunct="1">
              <a:defRPr kumimoji="0" sz="800">
                <a:solidFill>
                  <a:schemeClr val="accent2"/>
                </a:solidFill>
                <a:latin typeface="Arial" charset="0"/>
              </a:defRPr>
            </a:lvl1pPr>
          </a:lstStyle>
          <a:p>
            <a:pPr>
              <a:defRPr/>
            </a:pPr>
            <a:endParaRPr lang="en-GB"/>
          </a:p>
        </p:txBody>
      </p:sp>
      <p:sp>
        <p:nvSpPr>
          <p:cNvPr id="23" name="Slide Number Placeholder 22"/>
          <p:cNvSpPr>
            <a:spLocks noGrp="1"/>
          </p:cNvSpPr>
          <p:nvPr>
            <p:ph type="sldNum" sz="quarter" idx="4"/>
          </p:nvPr>
        </p:nvSpPr>
        <p:spPr>
          <a:xfrm>
            <a:off x="10898717" y="1588"/>
            <a:ext cx="1016000" cy="366712"/>
          </a:xfrm>
          <a:prstGeom prst="rect">
            <a:avLst/>
          </a:prstGeom>
        </p:spPr>
        <p:txBody>
          <a:bodyPr vert="horz" wrap="square" lIns="91440" tIns="45720" rIns="91440" bIns="45720" numCol="1" anchor="b" anchorCtr="0" compatLnSpc="1">
            <a:prstTxWarp prst="textNoShape">
              <a:avLst/>
            </a:prstTxWarp>
          </a:bodyPr>
          <a:lstStyle>
            <a:lvl1pPr algn="r" eaLnBrk="1" hangingPunct="1">
              <a:defRPr>
                <a:solidFill>
                  <a:srgbClr val="FFFFFF"/>
                </a:solidFill>
              </a:defRPr>
            </a:lvl1pPr>
          </a:lstStyle>
          <a:p>
            <a:pPr>
              <a:defRPr/>
            </a:pPr>
            <a:fld id="{EB427375-7D14-402A-9ED4-EAAAD1E3C129}"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sldLayoutIdLst>
    <p:sldLayoutId id="2147483829" r:id="rId1"/>
    <p:sldLayoutId id="2147483821" r:id="rId2"/>
    <p:sldLayoutId id="2147483822" r:id="rId3"/>
    <p:sldLayoutId id="2147483823" r:id="rId4"/>
    <p:sldLayoutId id="2147483830" r:id="rId5"/>
    <p:sldLayoutId id="2147483831" r:id="rId6"/>
    <p:sldLayoutId id="2147483824" r:id="rId7"/>
    <p:sldLayoutId id="2147483825" r:id="rId8"/>
    <p:sldLayoutId id="2147483826" r:id="rId9"/>
    <p:sldLayoutId id="2147483827" r:id="rId10"/>
    <p:sldLayoutId id="2147483828" r:id="rId11"/>
    <p:sldLayoutId id="2147483845" r:id="rId12"/>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1"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Lst>
      </p:bldP>
    </p:bldLst>
  </p:timing>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Trebuchet MS" panose="020B0603020202020204" pitchFamily="34" charset="0"/>
        </a:defRPr>
      </a:lvl2pPr>
      <a:lvl3pPr algn="l" rtl="0" eaLnBrk="0" fontAlgn="base" hangingPunct="0">
        <a:spcBef>
          <a:spcPct val="0"/>
        </a:spcBef>
        <a:spcAft>
          <a:spcPct val="0"/>
        </a:spcAft>
        <a:defRPr sz="4000">
          <a:solidFill>
            <a:schemeClr val="tx2"/>
          </a:solidFill>
          <a:latin typeface="Trebuchet MS" panose="020B0603020202020204" pitchFamily="34" charset="0"/>
        </a:defRPr>
      </a:lvl3pPr>
      <a:lvl4pPr algn="l" rtl="0" eaLnBrk="0" fontAlgn="base" hangingPunct="0">
        <a:spcBef>
          <a:spcPct val="0"/>
        </a:spcBef>
        <a:spcAft>
          <a:spcPct val="0"/>
        </a:spcAft>
        <a:defRPr sz="4000">
          <a:solidFill>
            <a:schemeClr val="tx2"/>
          </a:solidFill>
          <a:latin typeface="Trebuchet MS" panose="020B0603020202020204" pitchFamily="34" charset="0"/>
        </a:defRPr>
      </a:lvl4pPr>
      <a:lvl5pPr algn="l" rtl="0" eaLnBrk="0" fontAlgn="base" hangingPunct="0">
        <a:spcBef>
          <a:spcPct val="0"/>
        </a:spcBef>
        <a:spcAft>
          <a:spcPct val="0"/>
        </a:spcAft>
        <a:defRPr sz="4000">
          <a:solidFill>
            <a:schemeClr val="tx2"/>
          </a:solidFill>
          <a:latin typeface="Trebuchet MS" panose="020B0603020202020204" pitchFamily="34" charset="0"/>
        </a:defRPr>
      </a:lvl5pPr>
      <a:lvl6pPr marL="457200" algn="l" rtl="0" fontAlgn="base">
        <a:spcBef>
          <a:spcPct val="0"/>
        </a:spcBef>
        <a:spcAft>
          <a:spcPct val="0"/>
        </a:spcAft>
        <a:defRPr sz="4000">
          <a:solidFill>
            <a:schemeClr val="tx2"/>
          </a:solidFill>
          <a:latin typeface="Trebuchet MS" panose="020B0603020202020204" pitchFamily="34" charset="0"/>
        </a:defRPr>
      </a:lvl6pPr>
      <a:lvl7pPr marL="914400" algn="l" rtl="0" fontAlgn="base">
        <a:spcBef>
          <a:spcPct val="0"/>
        </a:spcBef>
        <a:spcAft>
          <a:spcPct val="0"/>
        </a:spcAft>
        <a:defRPr sz="4000">
          <a:solidFill>
            <a:schemeClr val="tx2"/>
          </a:solidFill>
          <a:latin typeface="Trebuchet MS" panose="020B0603020202020204" pitchFamily="34" charset="0"/>
        </a:defRPr>
      </a:lvl7pPr>
      <a:lvl8pPr marL="1371600" algn="l" rtl="0" fontAlgn="base">
        <a:spcBef>
          <a:spcPct val="0"/>
        </a:spcBef>
        <a:spcAft>
          <a:spcPct val="0"/>
        </a:spcAft>
        <a:defRPr sz="4000">
          <a:solidFill>
            <a:schemeClr val="tx2"/>
          </a:solidFill>
          <a:latin typeface="Trebuchet MS" panose="020B0603020202020204" pitchFamily="34" charset="0"/>
        </a:defRPr>
      </a:lvl8pPr>
      <a:lvl9pPr marL="1828800" algn="l" rtl="0" fontAlgn="base">
        <a:spcBef>
          <a:spcPct val="0"/>
        </a:spcBef>
        <a:spcAft>
          <a:spcPct val="0"/>
        </a:spcAft>
        <a:defRPr sz="4000">
          <a:solidFill>
            <a:schemeClr val="tx2"/>
          </a:solidFill>
          <a:latin typeface="Trebuchet MS" panose="020B0603020202020204" pitchFamily="34" charset="0"/>
        </a:defRPr>
      </a:lvl9pPr>
    </p:titleStyle>
    <p:bodyStyle>
      <a:lvl1pPr marL="365125" indent="-255588" algn="l" rtl="0" eaLnBrk="0" fontAlgn="base" hangingPunct="0">
        <a:spcBef>
          <a:spcPts val="300"/>
        </a:spcBef>
        <a:spcAft>
          <a:spcPct val="0"/>
        </a:spcAft>
        <a:buClr>
          <a:srgbClr val="A04DA3"/>
        </a:buClr>
        <a:buFont typeface="Georgia" panose="02040502050405020303" pitchFamily="18" charset="0"/>
        <a:buChar char="•"/>
        <a:defRPr sz="2800" kern="1200">
          <a:solidFill>
            <a:schemeClr val="tx1"/>
          </a:solidFill>
          <a:latin typeface="+mn-lt"/>
          <a:ea typeface="+mn-ea"/>
          <a:cs typeface="+mn-cs"/>
        </a:defRPr>
      </a:lvl1pPr>
      <a:lvl2pPr marL="657225" indent="-246063" algn="l" rtl="0" eaLnBrk="0" fontAlgn="base" hangingPunct="0">
        <a:spcBef>
          <a:spcPts val="300"/>
        </a:spcBef>
        <a:spcAft>
          <a:spcPct val="0"/>
        </a:spcAft>
        <a:buClr>
          <a:schemeClr val="accent2"/>
        </a:buClr>
        <a:buFont typeface="Georgia" panose="02040502050405020303" pitchFamily="18" charset="0"/>
        <a:buChar char="▫"/>
        <a:defRPr sz="2600" kern="1200">
          <a:solidFill>
            <a:schemeClr val="accent2"/>
          </a:solidFill>
          <a:latin typeface="+mn-lt"/>
          <a:ea typeface="+mn-ea"/>
          <a:cs typeface="+mn-cs"/>
        </a:defRPr>
      </a:lvl2pPr>
      <a:lvl3pPr marL="922338" indent="-219075" algn="l" rtl="0" eaLnBrk="0" fontAlgn="base" hangingPunct="0">
        <a:spcBef>
          <a:spcPts val="300"/>
        </a:spcBef>
        <a:spcAft>
          <a:spcPct val="0"/>
        </a:spcAft>
        <a:buClr>
          <a:schemeClr val="accent1"/>
        </a:buClr>
        <a:buFont typeface="Wingdings 2" panose="05020102010507070707" pitchFamily="18" charset="2"/>
        <a:buChar char=""/>
        <a:defRPr sz="2400" kern="1200">
          <a:solidFill>
            <a:schemeClr val="accent1"/>
          </a:solidFill>
          <a:latin typeface="+mn-lt"/>
          <a:ea typeface="+mn-ea"/>
          <a:cs typeface="+mn-cs"/>
        </a:defRPr>
      </a:lvl3pPr>
      <a:lvl4pPr marL="1179513" indent="-200025" algn="l" rtl="0" eaLnBrk="0" fontAlgn="base" hangingPunct="0">
        <a:spcBef>
          <a:spcPts val="300"/>
        </a:spcBef>
        <a:spcAft>
          <a:spcPct val="0"/>
        </a:spcAft>
        <a:buClr>
          <a:schemeClr val="accent1"/>
        </a:buClr>
        <a:buFont typeface="Wingdings 2" panose="05020102010507070707" pitchFamily="18" charset="2"/>
        <a:buChar char=""/>
        <a:defRPr sz="2200" kern="1200">
          <a:solidFill>
            <a:schemeClr val="accent1"/>
          </a:solidFill>
          <a:latin typeface="+mn-lt"/>
          <a:ea typeface="+mn-ea"/>
          <a:cs typeface="+mn-cs"/>
        </a:defRPr>
      </a:lvl4pPr>
      <a:lvl5pPr marL="1389063" indent="-182563" algn="l" rtl="0" eaLnBrk="0" fontAlgn="base" hangingPunct="0">
        <a:spcBef>
          <a:spcPts val="300"/>
        </a:spcBef>
        <a:spcAft>
          <a:spcPct val="0"/>
        </a:spcAft>
        <a:buClr>
          <a:srgbClr val="A04DA3"/>
        </a:buClr>
        <a:buFont typeface="Georgia" panose="02040502050405020303" pitchFamily="18" charset="0"/>
        <a:buChar char="▫"/>
        <a:defRPr sz="2000" kern="1200">
          <a:solidFill>
            <a:srgbClr val="A04DA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734002"/>
          </a:xfrm>
          <a:prstGeom prst="rect">
            <a:avLst/>
          </a:prstGeom>
        </p:spPr>
        <p:txBody>
          <a:bodyPr vert="horz" lIns="91440" tIns="45720" rIns="91440" bIns="45720" rtlCol="0" anchor="ctr">
            <a:normAutofit/>
          </a:bodyPr>
          <a:lstStyle/>
          <a:p>
            <a:r>
              <a:rPr lang="en-US" dirty="0"/>
              <a:t>Click to edit Master title style</a:t>
            </a:r>
            <a:endParaRPr lang="en-AU" dirty="0"/>
          </a:p>
        </p:txBody>
      </p:sp>
      <p:sp>
        <p:nvSpPr>
          <p:cNvPr id="3" name="Text Placeholder 2"/>
          <p:cNvSpPr>
            <a:spLocks noGrp="1"/>
          </p:cNvSpPr>
          <p:nvPr>
            <p:ph type="body" idx="1"/>
          </p:nvPr>
        </p:nvSpPr>
        <p:spPr>
          <a:xfrm>
            <a:off x="838200" y="1345334"/>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2420060054"/>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6.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gif"/><Relationship Id="rId1" Type="http://schemas.openxmlformats.org/officeDocument/2006/relationships/slideLayout" Target="../slideLayouts/slideLayout6.xml"/><Relationship Id="rId6" Type="http://schemas.openxmlformats.org/officeDocument/2006/relationships/image" Target="../media/image24.gif"/><Relationship Id="rId5" Type="http://schemas.openxmlformats.org/officeDocument/2006/relationships/image" Target="../media/image23.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33.wmf"/><Relationship Id="rId3" Type="http://schemas.openxmlformats.org/officeDocument/2006/relationships/notesSlide" Target="../notesSlides/notesSlide2.xml"/><Relationship Id="rId7" Type="http://schemas.openxmlformats.org/officeDocument/2006/relationships/image" Target="../media/image30.wmf"/><Relationship Id="rId12" Type="http://schemas.openxmlformats.org/officeDocument/2006/relationships/oleObject" Target="../embeddings/oleObject5.bin"/><Relationship Id="rId2" Type="http://schemas.openxmlformats.org/officeDocument/2006/relationships/slideLayout" Target="../slideLayouts/slideLayout6.xml"/><Relationship Id="rId16" Type="http://schemas.openxmlformats.org/officeDocument/2006/relationships/image" Target="../media/image35.jpeg"/><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32.wmf"/><Relationship Id="rId5" Type="http://schemas.openxmlformats.org/officeDocument/2006/relationships/image" Target="../media/image29.wmf"/><Relationship Id="rId15" Type="http://schemas.openxmlformats.org/officeDocument/2006/relationships/image" Target="../media/image34.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31.wmf"/><Relationship Id="rId14" Type="http://schemas.openxmlformats.org/officeDocument/2006/relationships/oleObject" Target="../embeddings/oleObject6.bin"/></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gi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819655">
            <a:off x="10961747" y="5514439"/>
            <a:ext cx="1201667" cy="808814"/>
          </a:xfrm>
          <a:prstGeom prst="rect">
            <a:avLst/>
          </a:prstGeom>
        </p:spPr>
      </p:pic>
      <p:sp>
        <p:nvSpPr>
          <p:cNvPr id="2050" name="Rectangle 2"/>
          <p:cNvSpPr>
            <a:spLocks noGrp="1" noChangeArrowheads="1"/>
          </p:cNvSpPr>
          <p:nvPr>
            <p:ph type="ctrTitle"/>
          </p:nvPr>
        </p:nvSpPr>
        <p:spPr>
          <a:xfrm>
            <a:off x="1173019" y="552018"/>
            <a:ext cx="10797308" cy="1470025"/>
          </a:xfrm>
        </p:spPr>
        <p:txBody>
          <a:bodyPr>
            <a:noAutofit/>
          </a:bodyPr>
          <a:lstStyle/>
          <a:p>
            <a:pPr eaLnBrk="1" fontAlgn="auto" hangingPunct="1">
              <a:spcAft>
                <a:spcPts val="0"/>
              </a:spcAft>
              <a:defRPr/>
            </a:pPr>
            <a:r>
              <a:rPr lang="en-GB" sz="5400" dirty="0">
                <a:solidFill>
                  <a:srgbClr val="FFFF00"/>
                </a:solidFill>
                <a:effectLst>
                  <a:outerShdw blurRad="38100" dist="38100" dir="2700000" algn="tl">
                    <a:srgbClr val="000000">
                      <a:alpha val="43137"/>
                    </a:srgbClr>
                  </a:outerShdw>
                </a:effectLst>
                <a:latin typeface="Impact" pitchFamily="34" charset="0"/>
              </a:rPr>
              <a:t>The Fundamental Structure of Matter</a:t>
            </a:r>
            <a:br>
              <a:rPr lang="en-GB" sz="5400" dirty="0">
                <a:solidFill>
                  <a:srgbClr val="FFFF00"/>
                </a:solidFill>
                <a:effectLst>
                  <a:outerShdw blurRad="38100" dist="38100" dir="2700000" algn="tl">
                    <a:srgbClr val="000000">
                      <a:alpha val="43137"/>
                    </a:srgbClr>
                  </a:outerShdw>
                </a:effectLst>
                <a:latin typeface="Impact" pitchFamily="34" charset="0"/>
              </a:rPr>
            </a:br>
            <a:r>
              <a:rPr lang="en-GB" sz="5400" dirty="0">
                <a:effectLst>
                  <a:outerShdw blurRad="38100" dist="38100" dir="2700000" algn="tl">
                    <a:srgbClr val="000000">
                      <a:alpha val="43137"/>
                    </a:srgbClr>
                  </a:outerShdw>
                </a:effectLst>
                <a:latin typeface="Impact" pitchFamily="34" charset="0"/>
              </a:rPr>
              <a:t>Who ordered that?</a:t>
            </a:r>
          </a:p>
        </p:txBody>
      </p:sp>
      <p:pic>
        <p:nvPicPr>
          <p:cNvPr id="5" name="Picture 3" descr="C:\WINDOWS\Desktop\phy106\muon_discovery_cartoon.jpg"/>
          <p:cNvPicPr>
            <a:picLocks noChangeAspect="1" noChangeArrowheads="1"/>
          </p:cNvPicPr>
          <p:nvPr/>
        </p:nvPicPr>
        <p:blipFill>
          <a:blip r:embed="rId4" cstate="print">
            <a:extLst>
              <a:ext uri="{28A0092B-C50C-407E-A947-70E740481C1C}">
                <a14:useLocalDpi xmlns:a14="http://schemas.microsoft.com/office/drawing/2010/main" val="0"/>
              </a:ext>
            </a:extLst>
          </a:blip>
          <a:srcRect l="12070"/>
          <a:stretch>
            <a:fillRect/>
          </a:stretch>
        </p:blipFill>
        <p:spPr bwMode="auto">
          <a:xfrm>
            <a:off x="1173019" y="2295079"/>
            <a:ext cx="4729017" cy="443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7"/>
          <p:cNvGrpSpPr>
            <a:grpSpLocks/>
          </p:cNvGrpSpPr>
          <p:nvPr/>
        </p:nvGrpSpPr>
        <p:grpSpPr bwMode="auto">
          <a:xfrm>
            <a:off x="6704003" y="1238144"/>
            <a:ext cx="4252394" cy="5553230"/>
            <a:chOff x="3024" y="48"/>
            <a:chExt cx="2688" cy="3360"/>
          </a:xfrm>
        </p:grpSpPr>
        <p:sp>
          <p:nvSpPr>
            <p:cNvPr id="8" name="Rectangle 8"/>
            <p:cNvSpPr>
              <a:spLocks noChangeArrowheads="1"/>
            </p:cNvSpPr>
            <p:nvPr/>
          </p:nvSpPr>
          <p:spPr bwMode="auto">
            <a:xfrm>
              <a:off x="3024" y="48"/>
              <a:ext cx="2688" cy="3360"/>
            </a:xfrm>
            <a:prstGeom prst="rect">
              <a:avLst/>
            </a:prstGeom>
            <a:solidFill>
              <a:schemeClr val="accent1"/>
            </a:solidFill>
            <a:ln w="9525">
              <a:solidFill>
                <a:schemeClr val="tx1"/>
              </a:solidFill>
              <a:miter lim="800000"/>
              <a:headEnd/>
              <a:tailEnd/>
            </a:ln>
          </p:spPr>
          <p:txBody>
            <a:bodyPr wrap="none" anchor="ct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eaLnBrk="1" hangingPunct="1"/>
              <a:endParaRPr lang="en-AU" altLang="en-US"/>
            </a:p>
          </p:txBody>
        </p:sp>
        <p:pic>
          <p:nvPicPr>
            <p:cNvPr id="9" name="Picture 9" descr="C:\courses\PHY106\images\cartoons\physics1.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8" y="144"/>
              <a:ext cx="2460" cy="3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4970" y="521184"/>
            <a:ext cx="7772400" cy="457200"/>
          </a:xfrm>
        </p:spPr>
        <p:txBody>
          <a:bodyPr/>
          <a:lstStyle/>
          <a:p>
            <a:pPr eaLnBrk="1" hangingPunct="1"/>
            <a:r>
              <a:rPr lang="en-US" altLang="en-US" dirty="0">
                <a:solidFill>
                  <a:schemeClr val="tx1"/>
                </a:solidFill>
                <a:effectLst>
                  <a:outerShdw blurRad="38100" dist="38100" dir="2700000" algn="tl">
                    <a:srgbClr val="000000">
                      <a:alpha val="43137"/>
                    </a:srgbClr>
                  </a:outerShdw>
                </a:effectLst>
              </a:rPr>
              <a:t>Quarks ?</a:t>
            </a:r>
          </a:p>
        </p:txBody>
      </p:sp>
      <p:graphicFrame>
        <p:nvGraphicFramePr>
          <p:cNvPr id="100390" name="Group 38"/>
          <p:cNvGraphicFramePr>
            <a:graphicFrameLocks noGrp="1"/>
          </p:cNvGraphicFramePr>
          <p:nvPr>
            <p:extLst>
              <p:ext uri="{D42A27DB-BD31-4B8C-83A1-F6EECF244321}">
                <p14:modId xmlns:p14="http://schemas.microsoft.com/office/powerpoint/2010/main" val="2841489163"/>
              </p:ext>
            </p:extLst>
          </p:nvPr>
        </p:nvGraphicFramePr>
        <p:xfrm>
          <a:off x="8799945" y="4984076"/>
          <a:ext cx="2514600" cy="1752810"/>
        </p:xfrm>
        <a:graphic>
          <a:graphicData uri="http://schemas.openxmlformats.org/drawingml/2006/table">
            <a:tbl>
              <a:tblPr/>
              <a:tblGrid>
                <a:gridCol w="1257300">
                  <a:extLst>
                    <a:ext uri="{9D8B030D-6E8A-4147-A177-3AD203B41FA5}">
                      <a16:colId xmlns="" xmlns:a16="http://schemas.microsoft.com/office/drawing/2014/main" val="20000"/>
                    </a:ext>
                  </a:extLst>
                </a:gridCol>
                <a:gridCol w="1257300">
                  <a:extLst>
                    <a:ext uri="{9D8B030D-6E8A-4147-A177-3AD203B41FA5}">
                      <a16:colId xmlns="" xmlns:a16="http://schemas.microsoft.com/office/drawing/2014/main" val="20001"/>
                    </a:ext>
                  </a:extLst>
                </a:gridCol>
              </a:tblGrid>
              <a:tr h="3656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Comic Sans MS" pitchFamily="66" charset="0"/>
                        </a:rPr>
                        <a:t>Flavor</a:t>
                      </a:r>
                      <a:endParaRPr kumimoji="0" lang="en-US" sz="2800" b="0" i="0" u="none" strike="noStrike" cap="none" normalizeH="0" baseline="0" dirty="0">
                        <a:ln>
                          <a:noFill/>
                        </a:ln>
                        <a:solidFill>
                          <a:schemeClr val="tx1"/>
                        </a:solidFill>
                        <a:effectLst/>
                        <a:latin typeface="Times New Roman" charset="0"/>
                      </a:endParaRPr>
                    </a:p>
                  </a:txBody>
                  <a:tcPr marT="45694" marB="45694"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Comic Sans MS" pitchFamily="66" charset="0"/>
                        </a:rPr>
                        <a:t>Q/e</a:t>
                      </a:r>
                      <a:endParaRPr kumimoji="0" lang="en-US" sz="2800" b="0" i="0" u="none" strike="noStrike" cap="none" normalizeH="0" baseline="0">
                        <a:ln>
                          <a:noFill/>
                        </a:ln>
                        <a:solidFill>
                          <a:schemeClr val="tx1"/>
                        </a:solidFill>
                        <a:effectLst/>
                        <a:latin typeface="Times New Roman" charset="0"/>
                      </a:endParaRPr>
                    </a:p>
                  </a:txBody>
                  <a:tcPr marT="45694" marB="45694"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 xmlns:a16="http://schemas.microsoft.com/office/drawing/2014/main" val="10000"/>
                  </a:ext>
                </a:extLst>
              </a:tr>
              <a:tr h="47280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charset="0"/>
                        </a:rPr>
                        <a:t>u</a:t>
                      </a:r>
                    </a:p>
                  </a:txBody>
                  <a:tcPr marT="45694" marB="45694"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charset="0"/>
                        </a:rPr>
                        <a:t>+2/3</a:t>
                      </a:r>
                    </a:p>
                  </a:txBody>
                  <a:tcPr marT="45694" marB="45694"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 xmlns:a16="http://schemas.microsoft.com/office/drawing/2014/main" val="10001"/>
                  </a:ext>
                </a:extLst>
              </a:tr>
              <a:tr h="45707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charset="0"/>
                        </a:rPr>
                        <a:t>d</a:t>
                      </a:r>
                    </a:p>
                  </a:txBody>
                  <a:tcPr marT="45694" marB="45694"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charset="0"/>
                        </a:rPr>
                        <a:t>-1/3</a:t>
                      </a:r>
                    </a:p>
                  </a:txBody>
                  <a:tcPr marT="45694" marB="45694"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 xmlns:a16="http://schemas.microsoft.com/office/drawing/2014/main" val="10002"/>
                  </a:ext>
                </a:extLst>
              </a:tr>
              <a:tr h="45707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charset="0"/>
                        </a:rPr>
                        <a:t>s</a:t>
                      </a:r>
                    </a:p>
                  </a:txBody>
                  <a:tcPr marT="45694" marB="45694"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charset="0"/>
                        </a:rPr>
                        <a:t>-1/3</a:t>
                      </a:r>
                    </a:p>
                  </a:txBody>
                  <a:tcPr marT="45694" marB="45694"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 xmlns:a16="http://schemas.microsoft.com/office/drawing/2014/main" val="10003"/>
                  </a:ext>
                </a:extLst>
              </a:tr>
            </a:tbl>
          </a:graphicData>
        </a:graphic>
      </p:graphicFrame>
      <p:grpSp>
        <p:nvGrpSpPr>
          <p:cNvPr id="2" name="Group 36"/>
          <p:cNvGrpSpPr>
            <a:grpSpLocks/>
          </p:cNvGrpSpPr>
          <p:nvPr/>
        </p:nvGrpSpPr>
        <p:grpSpPr bwMode="auto">
          <a:xfrm>
            <a:off x="506924" y="1371676"/>
            <a:ext cx="11633827" cy="1725515"/>
            <a:chOff x="224" y="1470"/>
            <a:chExt cx="4983" cy="1416"/>
          </a:xfrm>
        </p:grpSpPr>
        <p:sp>
          <p:nvSpPr>
            <p:cNvPr id="20504" name="Text Box 3"/>
            <p:cNvSpPr txBox="1">
              <a:spLocks noChangeArrowheads="1"/>
            </p:cNvSpPr>
            <p:nvPr/>
          </p:nvSpPr>
          <p:spPr bwMode="auto">
            <a:xfrm>
              <a:off x="224" y="1572"/>
              <a:ext cx="2440" cy="1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eaLnBrk="1" hangingPunct="1"/>
              <a:r>
                <a:rPr lang="en-US" altLang="en-US" dirty="0">
                  <a:latin typeface="Arial" panose="020B0604020202020204" pitchFamily="34" charset="0"/>
                  <a:cs typeface="Arial" panose="020B0604020202020204" pitchFamily="34" charset="0"/>
                </a:rPr>
                <a:t>In 1964, Murray </a:t>
              </a:r>
              <a:r>
                <a:rPr lang="en-US" altLang="en-US" dirty="0" err="1">
                  <a:latin typeface="Arial" panose="020B0604020202020204" pitchFamily="34" charset="0"/>
                  <a:cs typeface="Arial" panose="020B0604020202020204" pitchFamily="34" charset="0"/>
                </a:rPr>
                <a:t>Gell-mann</a:t>
              </a:r>
              <a:r>
                <a:rPr lang="en-US" altLang="en-US" dirty="0">
                  <a:latin typeface="Arial" panose="020B0604020202020204" pitchFamily="34" charset="0"/>
                  <a:cs typeface="Arial" panose="020B0604020202020204" pitchFamily="34" charset="0"/>
                </a:rPr>
                <a:t> &amp; George Zweig (independently) came up with the idea that</a:t>
              </a:r>
              <a:r>
                <a:rPr lang="en-US" altLang="en-US" dirty="0">
                  <a:solidFill>
                    <a:srgbClr val="FF0000"/>
                  </a:solidFill>
                  <a:latin typeface="Arial" panose="020B0604020202020204" pitchFamily="34" charset="0"/>
                  <a:cs typeface="Arial" panose="020B0604020202020204" pitchFamily="34" charset="0"/>
                </a:rPr>
                <a:t> one </a:t>
              </a:r>
              <a:br>
                <a:rPr lang="en-US" altLang="en-US" dirty="0">
                  <a:solidFill>
                    <a:srgbClr val="FF0000"/>
                  </a:solidFill>
                  <a:latin typeface="Arial" panose="020B0604020202020204" pitchFamily="34" charset="0"/>
                  <a:cs typeface="Arial" panose="020B0604020202020204" pitchFamily="34" charset="0"/>
                </a:rPr>
              </a:br>
              <a:r>
                <a:rPr lang="en-US" altLang="en-US" dirty="0">
                  <a:solidFill>
                    <a:srgbClr val="FF0000"/>
                  </a:solidFill>
                  <a:latin typeface="Arial" panose="020B0604020202020204" pitchFamily="34" charset="0"/>
                  <a:cs typeface="Arial" panose="020B0604020202020204" pitchFamily="34" charset="0"/>
                </a:rPr>
                <a:t>could account for the entire “Zoo of Particles”,  if there existed objects called </a:t>
              </a:r>
              <a:r>
                <a:rPr lang="en-US" altLang="en-US" dirty="0">
                  <a:solidFill>
                    <a:schemeClr val="accent2"/>
                  </a:solidFill>
                  <a:latin typeface="Arial" panose="020B0604020202020204" pitchFamily="34" charset="0"/>
                  <a:cs typeface="Arial" panose="020B0604020202020204" pitchFamily="34" charset="0"/>
                </a:rPr>
                <a:t>quarks</a:t>
              </a:r>
              <a:r>
                <a:rPr lang="en-US" altLang="en-US" dirty="0">
                  <a:solidFill>
                    <a:srgbClr val="FF0000"/>
                  </a:solidFill>
                  <a:latin typeface="Arial" panose="020B0604020202020204" pitchFamily="34" charset="0"/>
                  <a:cs typeface="Arial" panose="020B0604020202020204" pitchFamily="34" charset="0"/>
                </a:rPr>
                <a:t>.</a:t>
              </a:r>
              <a:endParaRPr lang="en-US" altLang="en-US" dirty="0">
                <a:solidFill>
                  <a:schemeClr val="accent2"/>
                </a:solidFill>
                <a:latin typeface="Arial" panose="020B0604020202020204" pitchFamily="34" charset="0"/>
                <a:cs typeface="Arial" panose="020B0604020202020204" pitchFamily="34" charset="0"/>
              </a:endParaRPr>
            </a:p>
          </p:txBody>
        </p:sp>
        <p:grpSp>
          <p:nvGrpSpPr>
            <p:cNvPr id="20505" name="Group 32"/>
            <p:cNvGrpSpPr>
              <a:grpSpLocks/>
            </p:cNvGrpSpPr>
            <p:nvPr/>
          </p:nvGrpSpPr>
          <p:grpSpPr bwMode="auto">
            <a:xfrm>
              <a:off x="2874" y="1470"/>
              <a:ext cx="2333" cy="1416"/>
              <a:chOff x="244" y="2451"/>
              <a:chExt cx="2597" cy="1711"/>
            </a:xfrm>
          </p:grpSpPr>
          <p:pic>
            <p:nvPicPr>
              <p:cNvPr id="20506" name="Picture 22" descr="C:\WINDOWS\Desktop\phy106\Zwei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8" y="2451"/>
                <a:ext cx="673" cy="1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7" name="Picture 23" descr="C:\WINDOWS\Desktop\phy106\murray1.gif"/>
              <p:cNvPicPr>
                <a:picLocks noChangeAspect="1" noChangeArrowheads="1"/>
              </p:cNvPicPr>
              <p:nvPr/>
            </p:nvPicPr>
            <p:blipFill>
              <a:blip r:embed="rId3">
                <a:extLst>
                  <a:ext uri="{28A0092B-C50C-407E-A947-70E740481C1C}">
                    <a14:useLocalDpi xmlns:a14="http://schemas.microsoft.com/office/drawing/2010/main" val="0"/>
                  </a:ext>
                </a:extLst>
              </a:blip>
              <a:srcRect t="5627" b="4338"/>
              <a:stretch>
                <a:fillRect/>
              </a:stretch>
            </p:blipFill>
            <p:spPr bwMode="auto">
              <a:xfrm>
                <a:off x="244" y="2451"/>
                <a:ext cx="679" cy="1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08" name="Text Box 24"/>
              <p:cNvSpPr txBox="1">
                <a:spLocks noChangeArrowheads="1"/>
              </p:cNvSpPr>
              <p:nvPr/>
            </p:nvSpPr>
            <p:spPr bwMode="auto">
              <a:xfrm>
                <a:off x="1157" y="2880"/>
                <a:ext cx="956" cy="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eaLnBrk="1" hangingPunct="1"/>
                <a:r>
                  <a:rPr lang="en-US" altLang="en-US" dirty="0">
                    <a:latin typeface="Arial" panose="020B0604020202020204" pitchFamily="34" charset="0"/>
                    <a:cs typeface="Arial" panose="020B0604020202020204" pitchFamily="34" charset="0"/>
                  </a:rPr>
                  <a:t>Murray</a:t>
                </a:r>
                <a:br>
                  <a:rPr lang="en-US" altLang="en-US" dirty="0">
                    <a:latin typeface="Arial" panose="020B0604020202020204" pitchFamily="34" charset="0"/>
                    <a:cs typeface="Arial" panose="020B0604020202020204" pitchFamily="34" charset="0"/>
                  </a:rPr>
                </a:br>
                <a:r>
                  <a:rPr lang="en-US" altLang="en-US" dirty="0">
                    <a:latin typeface="Arial" panose="020B0604020202020204" pitchFamily="34" charset="0"/>
                    <a:cs typeface="Arial" panose="020B0604020202020204" pitchFamily="34" charset="0"/>
                  </a:rPr>
                  <a:t>Gell-Mann</a:t>
                </a:r>
              </a:p>
            </p:txBody>
          </p:sp>
          <p:sp>
            <p:nvSpPr>
              <p:cNvPr id="20509" name="Text Box 25"/>
              <p:cNvSpPr txBox="1">
                <a:spLocks noChangeArrowheads="1"/>
              </p:cNvSpPr>
              <p:nvPr/>
            </p:nvSpPr>
            <p:spPr bwMode="auto">
              <a:xfrm>
                <a:off x="1181" y="3615"/>
                <a:ext cx="729" cy="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algn="ctr" eaLnBrk="1" hangingPunct="1"/>
                <a:r>
                  <a:rPr lang="en-US" altLang="en-US" dirty="0">
                    <a:latin typeface="Arial" panose="020B0604020202020204" pitchFamily="34" charset="0"/>
                    <a:cs typeface="Arial" panose="020B0604020202020204" pitchFamily="34" charset="0"/>
                  </a:rPr>
                  <a:t>George</a:t>
                </a:r>
                <a:br>
                  <a:rPr lang="en-US" altLang="en-US" dirty="0">
                    <a:latin typeface="Arial" panose="020B0604020202020204" pitchFamily="34" charset="0"/>
                    <a:cs typeface="Arial" panose="020B0604020202020204" pitchFamily="34" charset="0"/>
                  </a:rPr>
                </a:br>
                <a:r>
                  <a:rPr lang="en-US" altLang="en-US" dirty="0">
                    <a:latin typeface="Arial" panose="020B0604020202020204" pitchFamily="34" charset="0"/>
                    <a:cs typeface="Arial" panose="020B0604020202020204" pitchFamily="34" charset="0"/>
                  </a:rPr>
                  <a:t>Zweig</a:t>
                </a:r>
              </a:p>
            </p:txBody>
          </p:sp>
          <p:sp>
            <p:nvSpPr>
              <p:cNvPr id="20510" name="Line 26"/>
              <p:cNvSpPr>
                <a:spLocks noChangeShapeType="1"/>
              </p:cNvSpPr>
              <p:nvPr/>
            </p:nvSpPr>
            <p:spPr bwMode="auto">
              <a:xfrm>
                <a:off x="1776" y="3648"/>
                <a:ext cx="336"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AU">
                  <a:cs typeface="Arial" panose="020B0604020202020204" pitchFamily="34" charset="0"/>
                </a:endParaRPr>
              </a:p>
            </p:txBody>
          </p:sp>
          <p:sp>
            <p:nvSpPr>
              <p:cNvPr id="20511" name="Line 27"/>
              <p:cNvSpPr>
                <a:spLocks noChangeShapeType="1"/>
              </p:cNvSpPr>
              <p:nvPr/>
            </p:nvSpPr>
            <p:spPr bwMode="auto">
              <a:xfrm flipH="1">
                <a:off x="917" y="3222"/>
                <a:ext cx="24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AU">
                  <a:cs typeface="Arial" panose="020B0604020202020204" pitchFamily="34" charset="0"/>
                </a:endParaRPr>
              </a:p>
            </p:txBody>
          </p:sp>
          <p:sp>
            <p:nvSpPr>
              <p:cNvPr id="20513" name="Line 29"/>
              <p:cNvSpPr>
                <a:spLocks noChangeShapeType="1"/>
              </p:cNvSpPr>
              <p:nvPr/>
            </p:nvSpPr>
            <p:spPr bwMode="auto">
              <a:xfrm>
                <a:off x="1776" y="3648"/>
                <a:ext cx="0" cy="9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AU">
                  <a:cs typeface="Arial" panose="020B0604020202020204" pitchFamily="34" charset="0"/>
                </a:endParaRPr>
              </a:p>
            </p:txBody>
          </p:sp>
        </p:grpSp>
      </p:grpSp>
      <p:sp>
        <p:nvSpPr>
          <p:cNvPr id="100382" name="Rectangle 30"/>
          <p:cNvSpPr>
            <a:spLocks noChangeArrowheads="1"/>
          </p:cNvSpPr>
          <p:nvPr/>
        </p:nvSpPr>
        <p:spPr bwMode="auto">
          <a:xfrm>
            <a:off x="506924" y="3301150"/>
            <a:ext cx="10981922"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eaLnBrk="1" hangingPunct="1">
              <a:spcBef>
                <a:spcPct val="50000"/>
              </a:spcBef>
            </a:pPr>
            <a:r>
              <a:rPr lang="en-US" altLang="en-US" dirty="0">
                <a:latin typeface="Arial" panose="020B0604020202020204" pitchFamily="34" charset="0"/>
                <a:cs typeface="Arial" panose="020B0604020202020204" pitchFamily="34" charset="0"/>
              </a:rPr>
              <a:t>Murray Gell-Mann had just been reading </a:t>
            </a:r>
            <a:r>
              <a:rPr lang="en-US" altLang="en-US" i="1" dirty="0">
                <a:solidFill>
                  <a:srgbClr val="FF0000"/>
                </a:solidFill>
                <a:latin typeface="Arial" panose="020B0604020202020204" pitchFamily="34" charset="0"/>
                <a:cs typeface="Arial" panose="020B0604020202020204" pitchFamily="34" charset="0"/>
              </a:rPr>
              <a:t>Finnegan's Wake</a:t>
            </a:r>
            <a:r>
              <a:rPr lang="en-US" altLang="en-US" dirty="0">
                <a:latin typeface="Arial" panose="020B0604020202020204" pitchFamily="34" charset="0"/>
                <a:cs typeface="Arial" panose="020B0604020202020204" pitchFamily="34" charset="0"/>
              </a:rPr>
              <a:t> by James Joyce which contains the phrase "</a:t>
            </a:r>
            <a:r>
              <a:rPr lang="en-US" altLang="en-US" i="1" dirty="0">
                <a:solidFill>
                  <a:srgbClr val="FF0000"/>
                </a:solidFill>
                <a:latin typeface="Arial" panose="020B0604020202020204" pitchFamily="34" charset="0"/>
                <a:cs typeface="Arial" panose="020B0604020202020204" pitchFamily="34" charset="0"/>
              </a:rPr>
              <a:t>three quarks for Muster Mark</a:t>
            </a:r>
            <a:r>
              <a:rPr lang="en-US" altLang="en-US" dirty="0">
                <a:latin typeface="Arial" panose="020B0604020202020204" pitchFamily="34" charset="0"/>
                <a:cs typeface="Arial" panose="020B0604020202020204" pitchFamily="34" charset="0"/>
              </a:rPr>
              <a:t>". </a:t>
            </a:r>
            <a:br>
              <a:rPr lang="en-US" altLang="en-US" dirty="0">
                <a:latin typeface="Arial" panose="020B0604020202020204" pitchFamily="34" charset="0"/>
                <a:cs typeface="Arial" panose="020B0604020202020204" pitchFamily="34" charset="0"/>
              </a:rPr>
            </a:br>
            <a:endParaRPr lang="en-US" altLang="en-US" dirty="0">
              <a:latin typeface="Arial" panose="020B0604020202020204" pitchFamily="34" charset="0"/>
              <a:cs typeface="Arial" panose="020B0604020202020204" pitchFamily="34" charset="0"/>
            </a:endParaRPr>
          </a:p>
          <a:p>
            <a:pPr eaLnBrk="1" hangingPunct="1">
              <a:spcBef>
                <a:spcPct val="50000"/>
              </a:spcBef>
            </a:pPr>
            <a:r>
              <a:rPr lang="en-US" altLang="en-US" dirty="0">
                <a:latin typeface="Arial" panose="020B0604020202020204" pitchFamily="34" charset="0"/>
                <a:cs typeface="Arial" panose="020B0604020202020204" pitchFamily="34" charset="0"/>
              </a:rPr>
              <a:t>He decided it would be funny to name his particles after this phrase.</a:t>
            </a:r>
          </a:p>
        </p:txBody>
      </p:sp>
      <p:sp>
        <p:nvSpPr>
          <p:cNvPr id="100383" name="Rectangle 31"/>
          <p:cNvSpPr>
            <a:spLocks noChangeArrowheads="1"/>
          </p:cNvSpPr>
          <p:nvPr/>
        </p:nvSpPr>
        <p:spPr bwMode="auto">
          <a:xfrm>
            <a:off x="506924" y="4984076"/>
            <a:ext cx="622753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eaLnBrk="1" hangingPunct="1">
              <a:spcBef>
                <a:spcPct val="50000"/>
              </a:spcBef>
            </a:pPr>
            <a:r>
              <a:rPr lang="en-US" altLang="en-US" dirty="0">
                <a:solidFill>
                  <a:schemeClr val="accent2"/>
                </a:solidFill>
                <a:latin typeface="Arial" panose="020B0604020202020204" pitchFamily="34" charset="0"/>
                <a:cs typeface="Arial" panose="020B0604020202020204" pitchFamily="34" charset="0"/>
              </a:rPr>
              <a:t>The quarks come in 3 types (“flavors”): </a:t>
            </a:r>
          </a:p>
          <a:p>
            <a:pPr eaLnBrk="1" hangingPunct="1">
              <a:spcBef>
                <a:spcPct val="50000"/>
              </a:spcBef>
            </a:pPr>
            <a:r>
              <a:rPr lang="en-US" altLang="en-US" b="1" u="sng" dirty="0">
                <a:solidFill>
                  <a:srgbClr val="D60093"/>
                </a:solidFill>
                <a:latin typeface="Arial" panose="020B0604020202020204" pitchFamily="34" charset="0"/>
                <a:cs typeface="Arial" panose="020B0604020202020204" pitchFamily="34" charset="0"/>
              </a:rPr>
              <a:t>up(u),</a:t>
            </a:r>
            <a:r>
              <a:rPr lang="en-US" altLang="en-US" b="1" dirty="0">
                <a:solidFill>
                  <a:srgbClr val="D60093"/>
                </a:solidFill>
                <a:latin typeface="Arial" panose="020B0604020202020204" pitchFamily="34" charset="0"/>
                <a:cs typeface="Arial" panose="020B0604020202020204" pitchFamily="34" charset="0"/>
              </a:rPr>
              <a:t> </a:t>
            </a:r>
            <a:r>
              <a:rPr lang="en-US" altLang="en-US" b="1" u="sng" dirty="0">
                <a:solidFill>
                  <a:srgbClr val="D60093"/>
                </a:solidFill>
                <a:latin typeface="Arial" panose="020B0604020202020204" pitchFamily="34" charset="0"/>
                <a:cs typeface="Arial" panose="020B0604020202020204" pitchFamily="34" charset="0"/>
              </a:rPr>
              <a:t>down(d),</a:t>
            </a:r>
            <a:r>
              <a:rPr lang="en-US" altLang="en-US" b="1" dirty="0">
                <a:solidFill>
                  <a:srgbClr val="D60093"/>
                </a:solidFill>
                <a:latin typeface="Arial" panose="020B0604020202020204" pitchFamily="34" charset="0"/>
                <a:cs typeface="Arial" panose="020B0604020202020204" pitchFamily="34" charset="0"/>
              </a:rPr>
              <a:t> and </a:t>
            </a:r>
            <a:r>
              <a:rPr lang="en-US" altLang="en-US" b="1" u="sng" dirty="0">
                <a:solidFill>
                  <a:srgbClr val="D60093"/>
                </a:solidFill>
                <a:latin typeface="Arial" panose="020B0604020202020204" pitchFamily="34" charset="0"/>
                <a:cs typeface="Arial" panose="020B0604020202020204" pitchFamily="34" charset="0"/>
              </a:rPr>
              <a:t>strange(s</a:t>
            </a:r>
            <a:r>
              <a:rPr lang="en-US" altLang="en-US" b="1" dirty="0">
                <a:solidFill>
                  <a:srgbClr val="D60093"/>
                </a:solidFill>
                <a:latin typeface="Arial" panose="020B0604020202020204" pitchFamily="34" charset="0"/>
                <a:cs typeface="Arial" panose="020B0604020202020204" pitchFamily="34" charset="0"/>
              </a:rPr>
              <a:t>) </a:t>
            </a:r>
            <a:r>
              <a:rPr lang="en-US" altLang="en-US" dirty="0">
                <a:solidFill>
                  <a:schemeClr val="accent2"/>
                </a:solidFill>
                <a:latin typeface="Arial" panose="020B0604020202020204" pitchFamily="34" charset="0"/>
                <a:cs typeface="Arial" panose="020B0604020202020204" pitchFamily="34" charset="0"/>
              </a:rPr>
              <a:t>and they are fractionally charged with respect to the electron’s charge </a:t>
            </a:r>
          </a:p>
        </p:txBody>
      </p:sp>
    </p:spTree>
    <p:extLst>
      <p:ext uri="{BB962C8B-B14F-4D97-AF65-F5344CB8AC3E}">
        <p14:creationId xmlns:p14="http://schemas.microsoft.com/office/powerpoint/2010/main" val="20857741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03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038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003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82" grpId="0" autoUpdateAnimBg="0"/>
      <p:bldP spid="100383"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92728" y="496863"/>
            <a:ext cx="8686800" cy="609600"/>
          </a:xfrm>
        </p:spPr>
        <p:txBody>
          <a:bodyPr/>
          <a:lstStyle/>
          <a:p>
            <a:pPr eaLnBrk="1" hangingPunct="1"/>
            <a:r>
              <a:rPr lang="en-US" altLang="en-US" dirty="0">
                <a:solidFill>
                  <a:schemeClr val="tx1"/>
                </a:solidFill>
                <a:effectLst>
                  <a:outerShdw blurRad="38100" dist="38100" dir="2700000" algn="tl">
                    <a:srgbClr val="000000">
                      <a:alpha val="43137"/>
                    </a:srgbClr>
                  </a:outerShdw>
                </a:effectLst>
              </a:rPr>
              <a:t>How sure was Gell-Mann of quarks ?</a:t>
            </a:r>
          </a:p>
        </p:txBody>
      </p:sp>
      <p:sp>
        <p:nvSpPr>
          <p:cNvPr id="21507" name="Text Box 3"/>
          <p:cNvSpPr txBox="1">
            <a:spLocks noChangeArrowheads="1"/>
          </p:cNvSpPr>
          <p:nvPr/>
        </p:nvSpPr>
        <p:spPr bwMode="auto">
          <a:xfrm>
            <a:off x="692728" y="1433978"/>
            <a:ext cx="10935854" cy="2308324"/>
          </a:xfrm>
          <a:prstGeom prst="rect">
            <a:avLst/>
          </a:prstGeom>
          <a:solidFill>
            <a:srgbClr val="FF99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eaLnBrk="1" hangingPunct="1"/>
            <a:r>
              <a:rPr lang="en-US" altLang="en-US" sz="2400" dirty="0">
                <a:latin typeface="+mn-lt"/>
              </a:rPr>
              <a:t>When the quark model was proposed, it was just considered to be a convenient description of all these particles..</a:t>
            </a:r>
            <a:br>
              <a:rPr lang="en-US" altLang="en-US" sz="2400" dirty="0">
                <a:latin typeface="+mn-lt"/>
              </a:rPr>
            </a:br>
            <a:r>
              <a:rPr lang="en-US" altLang="en-US" sz="2400" dirty="0">
                <a:latin typeface="+mn-lt"/>
              </a:rPr>
              <a:t/>
            </a:r>
            <a:br>
              <a:rPr lang="en-US" altLang="en-US" sz="2400" dirty="0">
                <a:latin typeface="+mn-lt"/>
              </a:rPr>
            </a:br>
            <a:r>
              <a:rPr lang="en-US" altLang="en-US" sz="2400" dirty="0">
                <a:latin typeface="+mn-lt"/>
              </a:rPr>
              <a:t>A mathematical convenience to account for all these new particles…</a:t>
            </a:r>
            <a:br>
              <a:rPr lang="en-US" altLang="en-US" sz="2400" dirty="0">
                <a:latin typeface="+mn-lt"/>
              </a:rPr>
            </a:br>
            <a:r>
              <a:rPr lang="en-US" altLang="en-US" sz="2400" dirty="0">
                <a:latin typeface="+mn-lt"/>
              </a:rPr>
              <a:t/>
            </a:r>
            <a:br>
              <a:rPr lang="en-US" altLang="en-US" sz="2400" dirty="0">
                <a:latin typeface="+mn-lt"/>
              </a:rPr>
            </a:br>
            <a:r>
              <a:rPr lang="en-US" altLang="en-US" sz="2400" dirty="0">
                <a:solidFill>
                  <a:srgbClr val="D60093"/>
                </a:solidFill>
                <a:latin typeface="+mn-lt"/>
              </a:rPr>
              <a:t>After all, fractionally charged particles… come on !</a:t>
            </a:r>
          </a:p>
        </p:txBody>
      </p:sp>
      <p:sp>
        <p:nvSpPr>
          <p:cNvPr id="21508" name="Text Box 4"/>
          <p:cNvSpPr txBox="1">
            <a:spLocks noChangeArrowheads="1"/>
          </p:cNvSpPr>
          <p:nvPr/>
        </p:nvSpPr>
        <p:spPr bwMode="auto">
          <a:xfrm>
            <a:off x="8458200" y="6096000"/>
            <a:ext cx="15065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eaLnBrk="1" hangingPunct="1"/>
            <a:r>
              <a:rPr lang="en-US" altLang="en-US" sz="3200" b="1">
                <a:solidFill>
                  <a:schemeClr val="accent2"/>
                </a:solidFill>
              </a:rPr>
              <a:t>Well….</a:t>
            </a:r>
          </a:p>
        </p:txBody>
      </p:sp>
      <p:grpSp>
        <p:nvGrpSpPr>
          <p:cNvPr id="21509" name="Group 7"/>
          <p:cNvGrpSpPr>
            <a:grpSpLocks/>
          </p:cNvGrpSpPr>
          <p:nvPr/>
        </p:nvGrpSpPr>
        <p:grpSpPr bwMode="auto">
          <a:xfrm>
            <a:off x="693482" y="4068762"/>
            <a:ext cx="10625854" cy="1874838"/>
            <a:chOff x="69" y="2688"/>
            <a:chExt cx="5100" cy="1181"/>
          </a:xfrm>
        </p:grpSpPr>
        <p:sp>
          <p:nvSpPr>
            <p:cNvPr id="21510" name="Text Box 5"/>
            <p:cNvSpPr txBox="1">
              <a:spLocks noChangeArrowheads="1"/>
            </p:cNvSpPr>
            <p:nvPr/>
          </p:nvSpPr>
          <p:spPr bwMode="auto">
            <a:xfrm>
              <a:off x="672" y="2688"/>
              <a:ext cx="406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eaLnBrk="1" hangingPunct="1"/>
              <a:r>
                <a:rPr lang="en-US" altLang="en-US" sz="2400" b="1" u="sng" dirty="0"/>
                <a:t>An excerpt from Gell-Mann’s 1964 paper:</a:t>
              </a:r>
            </a:p>
          </p:txBody>
        </p:sp>
        <p:sp>
          <p:nvSpPr>
            <p:cNvPr id="21511" name="Text Box 6"/>
            <p:cNvSpPr txBox="1">
              <a:spLocks noChangeArrowheads="1"/>
            </p:cNvSpPr>
            <p:nvPr/>
          </p:nvSpPr>
          <p:spPr bwMode="auto">
            <a:xfrm>
              <a:off x="69" y="3113"/>
              <a:ext cx="5100"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eaLnBrk="1" hangingPunct="1"/>
              <a:r>
                <a:rPr lang="en-US" altLang="en-US" sz="2400" dirty="0">
                  <a:solidFill>
                    <a:srgbClr val="FF0000"/>
                  </a:solidFill>
                  <a:latin typeface="+mn-lt"/>
                </a:rPr>
                <a:t>“A search for stable quarks of charge –1/3 or +2/3 and/or stable di-quarks </a:t>
              </a:r>
            </a:p>
            <a:p>
              <a:pPr eaLnBrk="1" hangingPunct="1"/>
              <a:r>
                <a:rPr lang="en-US" altLang="en-US" sz="2400" dirty="0">
                  <a:solidFill>
                    <a:srgbClr val="FF0000"/>
                  </a:solidFill>
                  <a:latin typeface="+mn-lt"/>
                </a:rPr>
                <a:t>of charge –2/3 or +1/3 or +4/3 at the highest energy accelerators would help </a:t>
              </a:r>
            </a:p>
            <a:p>
              <a:pPr eaLnBrk="1" hangingPunct="1"/>
              <a:r>
                <a:rPr lang="en-US" altLang="en-US" sz="2400" dirty="0">
                  <a:solidFill>
                    <a:srgbClr val="FF0000"/>
                  </a:solidFill>
                  <a:latin typeface="+mn-lt"/>
                </a:rPr>
                <a:t>to reassure us of the </a:t>
              </a:r>
              <a:r>
                <a:rPr lang="en-US" altLang="en-US" sz="2400" b="1" u="sng" dirty="0">
                  <a:solidFill>
                    <a:schemeClr val="accent2"/>
                  </a:solidFill>
                  <a:latin typeface="+mn-lt"/>
                </a:rPr>
                <a:t>non-existence of real quarks</a:t>
              </a:r>
              <a:r>
                <a:rPr lang="en-US" altLang="en-US" sz="2400" u="sng" dirty="0">
                  <a:solidFill>
                    <a:schemeClr val="accent2"/>
                  </a:solidFill>
                  <a:latin typeface="+mn-lt"/>
                </a:rPr>
                <a:t>”.</a:t>
              </a:r>
            </a:p>
          </p:txBody>
        </p:sp>
      </p:grpSp>
    </p:spTree>
    <p:extLst>
      <p:ext uri="{BB962C8B-B14F-4D97-AF65-F5344CB8AC3E}">
        <p14:creationId xmlns:p14="http://schemas.microsoft.com/office/powerpoint/2010/main" val="3124620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304800" y="529860"/>
            <a:ext cx="7772400" cy="533400"/>
          </a:xfrm>
        </p:spPr>
        <p:txBody>
          <a:bodyPr/>
          <a:lstStyle/>
          <a:p>
            <a:pPr eaLnBrk="1" hangingPunct="1"/>
            <a:r>
              <a:rPr lang="en-US" altLang="en-US" dirty="0">
                <a:solidFill>
                  <a:schemeClr val="tx1"/>
                </a:solidFill>
                <a:effectLst>
                  <a:outerShdw blurRad="38100" dist="38100" dir="2700000" algn="tl">
                    <a:srgbClr val="000000">
                      <a:alpha val="43137"/>
                    </a:srgbClr>
                  </a:outerShdw>
                </a:effectLst>
              </a:rPr>
              <a:t>Scattering Experiments</a:t>
            </a:r>
          </a:p>
        </p:txBody>
      </p:sp>
      <p:sp>
        <p:nvSpPr>
          <p:cNvPr id="111619" name="Text Box 3"/>
          <p:cNvSpPr txBox="1">
            <a:spLocks noChangeArrowheads="1"/>
          </p:cNvSpPr>
          <p:nvPr/>
        </p:nvSpPr>
        <p:spPr bwMode="auto">
          <a:xfrm>
            <a:off x="304800" y="1391355"/>
            <a:ext cx="11582400" cy="2800767"/>
          </a:xfrm>
          <a:prstGeom prst="rect">
            <a:avLst/>
          </a:prstGeom>
          <a:noFill/>
          <a:ln w="9525">
            <a:noFill/>
            <a:miter lim="800000"/>
            <a:headEnd/>
            <a:tailEnd/>
          </a:ln>
        </p:spPr>
        <p:txBody>
          <a:bodyPr wrap="square">
            <a:spAutoFit/>
          </a:bodyPr>
          <a:lstStyle/>
          <a:p>
            <a:pPr>
              <a:defRPr/>
            </a:pPr>
            <a:r>
              <a:rPr lang="en-US" sz="2200" dirty="0"/>
              <a:t>Rutherford, </a:t>
            </a:r>
            <a:r>
              <a:rPr lang="en-US" sz="2200" dirty="0" err="1"/>
              <a:t>deBroglie</a:t>
            </a:r>
            <a:r>
              <a:rPr lang="en-US" sz="2200" dirty="0"/>
              <a:t>, and others taught us that we can learn about the </a:t>
            </a:r>
            <a:r>
              <a:rPr lang="en-US" sz="2200" dirty="0">
                <a:solidFill>
                  <a:srgbClr val="FF0000"/>
                </a:solidFill>
              </a:rPr>
              <a:t>structure of matter</a:t>
            </a:r>
            <a:r>
              <a:rPr lang="en-US" sz="2200" dirty="0"/>
              <a:t> by colliding high energy particles into matter, and seeing what happens.</a:t>
            </a:r>
            <a:br>
              <a:rPr lang="en-US" sz="2200" dirty="0"/>
            </a:br>
            <a:endParaRPr lang="en-US" sz="2200" dirty="0"/>
          </a:p>
          <a:p>
            <a:pPr>
              <a:defRPr/>
            </a:pPr>
            <a:r>
              <a:rPr lang="en-US" sz="2200" dirty="0"/>
              <a:t>Recall, Rutherford determined that the </a:t>
            </a:r>
            <a:r>
              <a:rPr lang="en-US" sz="2200" dirty="0">
                <a:solidFill>
                  <a:srgbClr val="FF0000"/>
                </a:solidFill>
              </a:rPr>
              <a:t>atom must contain a dense core of positive charge to account for the large angular deflections of incoming alpha particles</a:t>
            </a:r>
            <a:r>
              <a:rPr lang="en-US" sz="2200" dirty="0"/>
              <a:t>.</a:t>
            </a:r>
            <a:br>
              <a:rPr lang="en-US" sz="2200" dirty="0"/>
            </a:br>
            <a:endParaRPr lang="en-US" sz="2200" dirty="0"/>
          </a:p>
          <a:p>
            <a:pPr>
              <a:defRPr/>
            </a:pPr>
            <a:r>
              <a:rPr lang="en-US" sz="2200" dirty="0"/>
              <a:t>In order to probe matter of size, say </a:t>
            </a:r>
            <a:r>
              <a:rPr lang="en-US" sz="2200" dirty="0">
                <a:solidFill>
                  <a:schemeClr val="accent2"/>
                </a:solidFill>
              </a:rPr>
              <a:t>A</a:t>
            </a:r>
            <a:r>
              <a:rPr lang="en-US" sz="2200" dirty="0"/>
              <a:t>, the wavelength which you use to probe it must be at least this size, or smaller…    </a:t>
            </a:r>
            <a:r>
              <a:rPr lang="en-US" sz="2200" dirty="0">
                <a:solidFill>
                  <a:schemeClr val="accent6"/>
                </a:solidFill>
              </a:rPr>
              <a:t>Why???</a:t>
            </a:r>
          </a:p>
        </p:txBody>
      </p:sp>
      <p:grpSp>
        <p:nvGrpSpPr>
          <p:cNvPr id="2" name="Group 42"/>
          <p:cNvGrpSpPr>
            <a:grpSpLocks/>
          </p:cNvGrpSpPr>
          <p:nvPr/>
        </p:nvGrpSpPr>
        <p:grpSpPr bwMode="auto">
          <a:xfrm>
            <a:off x="1600200" y="4267200"/>
            <a:ext cx="3733800" cy="2438400"/>
            <a:chOff x="48" y="2688"/>
            <a:chExt cx="2352" cy="1536"/>
          </a:xfrm>
        </p:grpSpPr>
        <p:sp>
          <p:nvSpPr>
            <p:cNvPr id="22547" name="Rectangle 24"/>
            <p:cNvSpPr>
              <a:spLocks noChangeArrowheads="1"/>
            </p:cNvSpPr>
            <p:nvPr/>
          </p:nvSpPr>
          <p:spPr bwMode="auto">
            <a:xfrm>
              <a:off x="48" y="2928"/>
              <a:ext cx="2352" cy="1296"/>
            </a:xfrm>
            <a:prstGeom prst="rect">
              <a:avLst/>
            </a:prstGeom>
            <a:solidFill>
              <a:srgbClr val="FFFF99"/>
            </a:solidFill>
            <a:ln w="9525">
              <a:solidFill>
                <a:schemeClr val="tx1"/>
              </a:solidFill>
              <a:miter lim="800000"/>
              <a:headEnd/>
              <a:tailEnd/>
            </a:ln>
          </p:spPr>
          <p:txBody>
            <a:bodyPr wrap="none" anchor="ct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eaLnBrk="1" hangingPunct="1"/>
              <a:endParaRPr lang="en-AU" altLang="en-US"/>
            </a:p>
          </p:txBody>
        </p:sp>
        <p:grpSp>
          <p:nvGrpSpPr>
            <p:cNvPr id="22548" name="Group 22"/>
            <p:cNvGrpSpPr>
              <a:grpSpLocks/>
            </p:cNvGrpSpPr>
            <p:nvPr/>
          </p:nvGrpSpPr>
          <p:grpSpPr bwMode="auto">
            <a:xfrm>
              <a:off x="192" y="3024"/>
              <a:ext cx="948" cy="1030"/>
              <a:chOff x="935" y="2784"/>
              <a:chExt cx="948" cy="1030"/>
            </a:xfrm>
          </p:grpSpPr>
          <p:sp>
            <p:nvSpPr>
              <p:cNvPr id="22557" name="Freeform 11"/>
              <p:cNvSpPr>
                <a:spLocks/>
              </p:cNvSpPr>
              <p:nvPr/>
            </p:nvSpPr>
            <p:spPr bwMode="auto">
              <a:xfrm rot="10549212">
                <a:off x="935" y="3155"/>
                <a:ext cx="948" cy="659"/>
              </a:xfrm>
              <a:custGeom>
                <a:avLst/>
                <a:gdLst>
                  <a:gd name="T0" fmla="*/ 0 w 336"/>
                  <a:gd name="T1" fmla="*/ 1018 h 248"/>
                  <a:gd name="T2" fmla="*/ 381 w 336"/>
                  <a:gd name="T3" fmla="*/ 340 h 248"/>
                  <a:gd name="T4" fmla="*/ 765 w 336"/>
                  <a:gd name="T5" fmla="*/ 1695 h 248"/>
                  <a:gd name="T6" fmla="*/ 1146 w 336"/>
                  <a:gd name="T7" fmla="*/ 0 h 248"/>
                  <a:gd name="T8" fmla="*/ 1529 w 336"/>
                  <a:gd name="T9" fmla="*/ 1695 h 248"/>
                  <a:gd name="T10" fmla="*/ 1910 w 336"/>
                  <a:gd name="T11" fmla="*/ 340 h 248"/>
                  <a:gd name="T12" fmla="*/ 2294 w 336"/>
                  <a:gd name="T13" fmla="*/ 1355 h 248"/>
                  <a:gd name="T14" fmla="*/ 2675 w 336"/>
                  <a:gd name="T15" fmla="*/ 678 h 248"/>
                  <a:gd name="T16" fmla="*/ 0 60000 65536"/>
                  <a:gd name="T17" fmla="*/ 0 60000 65536"/>
                  <a:gd name="T18" fmla="*/ 0 60000 65536"/>
                  <a:gd name="T19" fmla="*/ 0 60000 65536"/>
                  <a:gd name="T20" fmla="*/ 0 60000 65536"/>
                  <a:gd name="T21" fmla="*/ 0 60000 65536"/>
                  <a:gd name="T22" fmla="*/ 0 60000 65536"/>
                  <a:gd name="T23" fmla="*/ 0 60000 65536"/>
                  <a:gd name="T24" fmla="*/ 0 w 336"/>
                  <a:gd name="T25" fmla="*/ 0 h 248"/>
                  <a:gd name="T26" fmla="*/ 336 w 336"/>
                  <a:gd name="T27" fmla="*/ 248 h 24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6" h="248">
                    <a:moveTo>
                      <a:pt x="0" y="144"/>
                    </a:moveTo>
                    <a:cubicBezTo>
                      <a:pt x="16" y="88"/>
                      <a:pt x="32" y="32"/>
                      <a:pt x="48" y="48"/>
                    </a:cubicBezTo>
                    <a:cubicBezTo>
                      <a:pt x="64" y="64"/>
                      <a:pt x="80" y="248"/>
                      <a:pt x="96" y="240"/>
                    </a:cubicBezTo>
                    <a:cubicBezTo>
                      <a:pt x="112" y="232"/>
                      <a:pt x="128" y="0"/>
                      <a:pt x="144" y="0"/>
                    </a:cubicBezTo>
                    <a:cubicBezTo>
                      <a:pt x="160" y="0"/>
                      <a:pt x="176" y="232"/>
                      <a:pt x="192" y="240"/>
                    </a:cubicBezTo>
                    <a:cubicBezTo>
                      <a:pt x="208" y="248"/>
                      <a:pt x="224" y="56"/>
                      <a:pt x="240" y="48"/>
                    </a:cubicBezTo>
                    <a:cubicBezTo>
                      <a:pt x="256" y="40"/>
                      <a:pt x="272" y="184"/>
                      <a:pt x="288" y="192"/>
                    </a:cubicBezTo>
                    <a:cubicBezTo>
                      <a:pt x="304" y="200"/>
                      <a:pt x="320" y="112"/>
                      <a:pt x="336" y="96"/>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22558" name="Text Box 13"/>
              <p:cNvSpPr txBox="1">
                <a:spLocks noChangeArrowheads="1"/>
              </p:cNvSpPr>
              <p:nvPr/>
            </p:nvSpPr>
            <p:spPr bwMode="auto">
              <a:xfrm>
                <a:off x="1344" y="2784"/>
                <a:ext cx="2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eaLnBrk="1" hangingPunct="1"/>
                <a:r>
                  <a:rPr lang="en-US" altLang="en-US" b="1">
                    <a:latin typeface="Symbol" panose="05050102010706020507" pitchFamily="18" charset="2"/>
                  </a:rPr>
                  <a:t>l</a:t>
                </a:r>
              </a:p>
            </p:txBody>
          </p:sp>
          <p:sp>
            <p:nvSpPr>
              <p:cNvPr id="22559" name="Line 14"/>
              <p:cNvSpPr>
                <a:spLocks noChangeShapeType="1"/>
              </p:cNvSpPr>
              <p:nvPr/>
            </p:nvSpPr>
            <p:spPr bwMode="auto">
              <a:xfrm>
                <a:off x="1312" y="2928"/>
                <a:ext cx="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2560" name="Line 15"/>
              <p:cNvSpPr>
                <a:spLocks noChangeShapeType="1"/>
              </p:cNvSpPr>
              <p:nvPr/>
            </p:nvSpPr>
            <p:spPr bwMode="auto">
              <a:xfrm>
                <a:off x="1584" y="2928"/>
                <a:ext cx="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2561" name="Line 16"/>
              <p:cNvSpPr>
                <a:spLocks noChangeShapeType="1"/>
              </p:cNvSpPr>
              <p:nvPr/>
            </p:nvSpPr>
            <p:spPr bwMode="auto">
              <a:xfrm>
                <a:off x="1308" y="3024"/>
                <a:ext cx="276"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AU"/>
              </a:p>
            </p:txBody>
          </p:sp>
        </p:grpSp>
        <p:grpSp>
          <p:nvGrpSpPr>
            <p:cNvPr id="22549" name="Group 23"/>
            <p:cNvGrpSpPr>
              <a:grpSpLocks/>
            </p:cNvGrpSpPr>
            <p:nvPr/>
          </p:nvGrpSpPr>
          <p:grpSpPr bwMode="auto">
            <a:xfrm>
              <a:off x="1536" y="3072"/>
              <a:ext cx="624" cy="960"/>
              <a:chOff x="2928" y="2880"/>
              <a:chExt cx="624" cy="960"/>
            </a:xfrm>
          </p:grpSpPr>
          <p:sp>
            <p:nvSpPr>
              <p:cNvPr id="22551" name="Oval 9"/>
              <p:cNvSpPr>
                <a:spLocks noChangeArrowheads="1"/>
              </p:cNvSpPr>
              <p:nvPr/>
            </p:nvSpPr>
            <p:spPr bwMode="auto">
              <a:xfrm>
                <a:off x="2928" y="3264"/>
                <a:ext cx="624" cy="576"/>
              </a:xfrm>
              <a:prstGeom prst="ellipse">
                <a:avLst/>
              </a:prstGeom>
              <a:solidFill>
                <a:schemeClr val="accent1"/>
              </a:solidFill>
              <a:ln w="9525">
                <a:solidFill>
                  <a:schemeClr val="tx1"/>
                </a:solidFill>
                <a:round/>
                <a:headEnd/>
                <a:tailEnd/>
              </a:ln>
            </p:spPr>
            <p:txBody>
              <a:bodyPr wrap="none" anchor="ct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eaLnBrk="1" hangingPunct="1"/>
                <a:endParaRPr lang="en-AU" altLang="en-US"/>
              </a:p>
            </p:txBody>
          </p:sp>
          <p:sp>
            <p:nvSpPr>
              <p:cNvPr id="22552" name="Text Box 17"/>
              <p:cNvSpPr txBox="1">
                <a:spLocks noChangeArrowheads="1"/>
              </p:cNvSpPr>
              <p:nvPr/>
            </p:nvSpPr>
            <p:spPr bwMode="auto">
              <a:xfrm>
                <a:off x="3120" y="2880"/>
                <a:ext cx="23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eaLnBrk="1" hangingPunct="1"/>
                <a:r>
                  <a:rPr lang="en-US" altLang="en-US"/>
                  <a:t>A</a:t>
                </a:r>
              </a:p>
            </p:txBody>
          </p:sp>
          <p:sp>
            <p:nvSpPr>
              <p:cNvPr id="22553" name="Line 18"/>
              <p:cNvSpPr>
                <a:spLocks noChangeShapeType="1"/>
              </p:cNvSpPr>
              <p:nvPr/>
            </p:nvSpPr>
            <p:spPr bwMode="auto">
              <a:xfrm flipV="1">
                <a:off x="2928" y="2976"/>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2554" name="Line 19"/>
              <p:cNvSpPr>
                <a:spLocks noChangeShapeType="1"/>
              </p:cNvSpPr>
              <p:nvPr/>
            </p:nvSpPr>
            <p:spPr bwMode="auto">
              <a:xfrm flipV="1">
                <a:off x="3552" y="2976"/>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2555" name="Line 20"/>
              <p:cNvSpPr>
                <a:spLocks noChangeShapeType="1"/>
              </p:cNvSpPr>
              <p:nvPr/>
            </p:nvSpPr>
            <p:spPr bwMode="auto">
              <a:xfrm>
                <a:off x="3312" y="3024"/>
                <a:ext cx="24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22556" name="Line 21"/>
              <p:cNvSpPr>
                <a:spLocks noChangeShapeType="1"/>
              </p:cNvSpPr>
              <p:nvPr/>
            </p:nvSpPr>
            <p:spPr bwMode="auto">
              <a:xfrm flipH="1">
                <a:off x="2928" y="3024"/>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grpSp>
        <p:sp>
          <p:nvSpPr>
            <p:cNvPr id="22550" name="Text Box 40"/>
            <p:cNvSpPr txBox="1">
              <a:spLocks noChangeArrowheads="1"/>
            </p:cNvSpPr>
            <p:nvPr/>
          </p:nvSpPr>
          <p:spPr bwMode="auto">
            <a:xfrm>
              <a:off x="576" y="2688"/>
              <a:ext cx="137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eaLnBrk="1" hangingPunct="1"/>
              <a:r>
                <a:rPr lang="en-US" altLang="en-US"/>
                <a:t>YES, this works !</a:t>
              </a:r>
            </a:p>
          </p:txBody>
        </p:sp>
      </p:grpSp>
      <p:grpSp>
        <p:nvGrpSpPr>
          <p:cNvPr id="5" name="Group 43"/>
          <p:cNvGrpSpPr>
            <a:grpSpLocks/>
          </p:cNvGrpSpPr>
          <p:nvPr/>
        </p:nvGrpSpPr>
        <p:grpSpPr bwMode="auto">
          <a:xfrm>
            <a:off x="5410200" y="4267200"/>
            <a:ext cx="4953000" cy="2438400"/>
            <a:chOff x="2448" y="2688"/>
            <a:chExt cx="3120" cy="1536"/>
          </a:xfrm>
        </p:grpSpPr>
        <p:sp>
          <p:nvSpPr>
            <p:cNvPr id="22534" name="Rectangle 25"/>
            <p:cNvSpPr>
              <a:spLocks noChangeArrowheads="1"/>
            </p:cNvSpPr>
            <p:nvPr/>
          </p:nvSpPr>
          <p:spPr bwMode="auto">
            <a:xfrm>
              <a:off x="2448" y="2928"/>
              <a:ext cx="3120" cy="1296"/>
            </a:xfrm>
            <a:prstGeom prst="rect">
              <a:avLst/>
            </a:prstGeom>
            <a:solidFill>
              <a:srgbClr val="FFFF99"/>
            </a:solidFill>
            <a:ln w="9525">
              <a:solidFill>
                <a:schemeClr val="tx1"/>
              </a:solidFill>
              <a:miter lim="800000"/>
              <a:headEnd/>
              <a:tailEnd/>
            </a:ln>
          </p:spPr>
          <p:txBody>
            <a:bodyPr wrap="none" anchor="ct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eaLnBrk="1" hangingPunct="1"/>
              <a:endParaRPr lang="en-AU" altLang="en-US"/>
            </a:p>
          </p:txBody>
        </p:sp>
        <p:sp>
          <p:nvSpPr>
            <p:cNvPr id="22535" name="Text Box 28"/>
            <p:cNvSpPr txBox="1">
              <a:spLocks noChangeArrowheads="1"/>
            </p:cNvSpPr>
            <p:nvPr/>
          </p:nvSpPr>
          <p:spPr bwMode="auto">
            <a:xfrm>
              <a:off x="3744" y="3216"/>
              <a:ext cx="2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eaLnBrk="1" hangingPunct="1"/>
              <a:r>
                <a:rPr lang="en-US" altLang="en-US" b="1">
                  <a:latin typeface="Symbol" panose="05050102010706020507" pitchFamily="18" charset="2"/>
                </a:rPr>
                <a:t>l</a:t>
              </a:r>
            </a:p>
          </p:txBody>
        </p:sp>
        <p:sp>
          <p:nvSpPr>
            <p:cNvPr id="22536" name="Line 29"/>
            <p:cNvSpPr>
              <a:spLocks noChangeShapeType="1"/>
            </p:cNvSpPr>
            <p:nvPr/>
          </p:nvSpPr>
          <p:spPr bwMode="auto">
            <a:xfrm>
              <a:off x="3072" y="3408"/>
              <a:ext cx="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2537" name="Line 30"/>
            <p:cNvSpPr>
              <a:spLocks noChangeShapeType="1"/>
            </p:cNvSpPr>
            <p:nvPr/>
          </p:nvSpPr>
          <p:spPr bwMode="auto">
            <a:xfrm>
              <a:off x="4608" y="3408"/>
              <a:ext cx="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2538" name="Line 31"/>
            <p:cNvSpPr>
              <a:spLocks noChangeShapeType="1"/>
            </p:cNvSpPr>
            <p:nvPr/>
          </p:nvSpPr>
          <p:spPr bwMode="auto">
            <a:xfrm>
              <a:off x="3072" y="3504"/>
              <a:ext cx="1536"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22539" name="Oval 33"/>
            <p:cNvSpPr>
              <a:spLocks noChangeArrowheads="1"/>
            </p:cNvSpPr>
            <p:nvPr/>
          </p:nvSpPr>
          <p:spPr bwMode="auto">
            <a:xfrm>
              <a:off x="4704" y="3408"/>
              <a:ext cx="624" cy="576"/>
            </a:xfrm>
            <a:prstGeom prst="ellipse">
              <a:avLst/>
            </a:prstGeom>
            <a:solidFill>
              <a:schemeClr val="accent1"/>
            </a:solidFill>
            <a:ln w="9525">
              <a:solidFill>
                <a:schemeClr val="tx1"/>
              </a:solidFill>
              <a:round/>
              <a:headEnd/>
              <a:tailEnd/>
            </a:ln>
          </p:spPr>
          <p:txBody>
            <a:bodyPr wrap="none" anchor="ct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eaLnBrk="1" hangingPunct="1"/>
              <a:endParaRPr lang="en-AU" altLang="en-US"/>
            </a:p>
          </p:txBody>
        </p:sp>
        <p:sp>
          <p:nvSpPr>
            <p:cNvPr id="22540" name="Text Box 34"/>
            <p:cNvSpPr txBox="1">
              <a:spLocks noChangeArrowheads="1"/>
            </p:cNvSpPr>
            <p:nvPr/>
          </p:nvSpPr>
          <p:spPr bwMode="auto">
            <a:xfrm>
              <a:off x="4896" y="3024"/>
              <a:ext cx="23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eaLnBrk="1" hangingPunct="1"/>
              <a:r>
                <a:rPr lang="en-US" altLang="en-US"/>
                <a:t>A</a:t>
              </a:r>
            </a:p>
          </p:txBody>
        </p:sp>
        <p:sp>
          <p:nvSpPr>
            <p:cNvPr id="22541" name="Line 35"/>
            <p:cNvSpPr>
              <a:spLocks noChangeShapeType="1"/>
            </p:cNvSpPr>
            <p:nvPr/>
          </p:nvSpPr>
          <p:spPr bwMode="auto">
            <a:xfrm flipV="1">
              <a:off x="4704" y="3120"/>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2542" name="Line 36"/>
            <p:cNvSpPr>
              <a:spLocks noChangeShapeType="1"/>
            </p:cNvSpPr>
            <p:nvPr/>
          </p:nvSpPr>
          <p:spPr bwMode="auto">
            <a:xfrm flipV="1">
              <a:off x="5328" y="3120"/>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2543" name="Line 37"/>
            <p:cNvSpPr>
              <a:spLocks noChangeShapeType="1"/>
            </p:cNvSpPr>
            <p:nvPr/>
          </p:nvSpPr>
          <p:spPr bwMode="auto">
            <a:xfrm>
              <a:off x="5088" y="3168"/>
              <a:ext cx="24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22544" name="Line 38"/>
            <p:cNvSpPr>
              <a:spLocks noChangeShapeType="1"/>
            </p:cNvSpPr>
            <p:nvPr/>
          </p:nvSpPr>
          <p:spPr bwMode="auto">
            <a:xfrm flipH="1">
              <a:off x="4704" y="3168"/>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22545" name="Freeform 39"/>
            <p:cNvSpPr>
              <a:spLocks/>
            </p:cNvSpPr>
            <p:nvPr/>
          </p:nvSpPr>
          <p:spPr bwMode="auto">
            <a:xfrm>
              <a:off x="2496" y="3576"/>
              <a:ext cx="2976" cy="264"/>
            </a:xfrm>
            <a:custGeom>
              <a:avLst/>
              <a:gdLst>
                <a:gd name="T0" fmla="*/ 0 w 2880"/>
                <a:gd name="T1" fmla="*/ 120 h 264"/>
                <a:gd name="T2" fmla="*/ 667 w 2880"/>
                <a:gd name="T3" fmla="*/ 24 h 264"/>
                <a:gd name="T4" fmla="*/ 1384 w 2880"/>
                <a:gd name="T5" fmla="*/ 264 h 264"/>
                <a:gd name="T6" fmla="*/ 2152 w 2880"/>
                <a:gd name="T7" fmla="*/ 24 h 264"/>
                <a:gd name="T8" fmla="*/ 3075 w 2880"/>
                <a:gd name="T9" fmla="*/ 264 h 264"/>
                <a:gd name="T10" fmla="*/ 0 60000 65536"/>
                <a:gd name="T11" fmla="*/ 0 60000 65536"/>
                <a:gd name="T12" fmla="*/ 0 60000 65536"/>
                <a:gd name="T13" fmla="*/ 0 60000 65536"/>
                <a:gd name="T14" fmla="*/ 0 60000 65536"/>
                <a:gd name="T15" fmla="*/ 0 w 2880"/>
                <a:gd name="T16" fmla="*/ 0 h 264"/>
                <a:gd name="T17" fmla="*/ 2880 w 2880"/>
                <a:gd name="T18" fmla="*/ 264 h 264"/>
              </a:gdLst>
              <a:ahLst/>
              <a:cxnLst>
                <a:cxn ang="T10">
                  <a:pos x="T0" y="T1"/>
                </a:cxn>
                <a:cxn ang="T11">
                  <a:pos x="T2" y="T3"/>
                </a:cxn>
                <a:cxn ang="T12">
                  <a:pos x="T4" y="T5"/>
                </a:cxn>
                <a:cxn ang="T13">
                  <a:pos x="T6" y="T7"/>
                </a:cxn>
                <a:cxn ang="T14">
                  <a:pos x="T8" y="T9"/>
                </a:cxn>
              </a:cxnLst>
              <a:rect l="T15" t="T16" r="T17" b="T18"/>
              <a:pathLst>
                <a:path w="2880" h="264">
                  <a:moveTo>
                    <a:pt x="0" y="120"/>
                  </a:moveTo>
                  <a:cubicBezTo>
                    <a:pt x="204" y="60"/>
                    <a:pt x="408" y="0"/>
                    <a:pt x="624" y="24"/>
                  </a:cubicBezTo>
                  <a:cubicBezTo>
                    <a:pt x="840" y="48"/>
                    <a:pt x="1064" y="264"/>
                    <a:pt x="1296" y="264"/>
                  </a:cubicBezTo>
                  <a:cubicBezTo>
                    <a:pt x="1528" y="264"/>
                    <a:pt x="1752" y="24"/>
                    <a:pt x="2016" y="24"/>
                  </a:cubicBezTo>
                  <a:cubicBezTo>
                    <a:pt x="2280" y="24"/>
                    <a:pt x="2580" y="144"/>
                    <a:pt x="2880" y="26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22546" name="Text Box 41"/>
            <p:cNvSpPr txBox="1">
              <a:spLocks noChangeArrowheads="1"/>
            </p:cNvSpPr>
            <p:nvPr/>
          </p:nvSpPr>
          <p:spPr bwMode="auto">
            <a:xfrm>
              <a:off x="2784" y="2688"/>
              <a:ext cx="229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eaLnBrk="1" hangingPunct="1"/>
              <a:r>
                <a:rPr lang="en-US" altLang="en-US"/>
                <a:t>NO, this doesn’t really work !</a:t>
              </a:r>
            </a:p>
          </p:txBody>
        </p:sp>
      </p:grpSp>
    </p:spTree>
    <p:extLst>
      <p:ext uri="{BB962C8B-B14F-4D97-AF65-F5344CB8AC3E}">
        <p14:creationId xmlns:p14="http://schemas.microsoft.com/office/powerpoint/2010/main" val="26608594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16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161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161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19" grpId="0" build="p"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581890" y="596900"/>
            <a:ext cx="7772400" cy="533400"/>
          </a:xfrm>
        </p:spPr>
        <p:txBody>
          <a:bodyPr/>
          <a:lstStyle/>
          <a:p>
            <a:pPr eaLnBrk="1" hangingPunct="1"/>
            <a:r>
              <a:rPr lang="en-US" altLang="en-US" dirty="0">
                <a:solidFill>
                  <a:schemeClr val="tx1"/>
                </a:solidFill>
                <a:effectLst>
                  <a:outerShdw blurRad="38100" dist="38100" dir="2700000" algn="tl">
                    <a:srgbClr val="000000">
                      <a:alpha val="43137"/>
                    </a:srgbClr>
                  </a:outerShdw>
                </a:effectLst>
              </a:rPr>
              <a:t>Probing deeper into matter</a:t>
            </a:r>
          </a:p>
        </p:txBody>
      </p:sp>
      <p:sp>
        <p:nvSpPr>
          <p:cNvPr id="114691" name="Text Box 3"/>
          <p:cNvSpPr txBox="1">
            <a:spLocks noChangeArrowheads="1"/>
          </p:cNvSpPr>
          <p:nvPr/>
        </p:nvSpPr>
        <p:spPr bwMode="auto">
          <a:xfrm>
            <a:off x="581890" y="1556327"/>
            <a:ext cx="10908146" cy="5139869"/>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eaLnBrk="1" hangingPunct="1">
              <a:buFont typeface="Wingdings" panose="05000000000000000000" pitchFamily="2" charset="2"/>
              <a:buChar char="q"/>
            </a:pPr>
            <a:r>
              <a:rPr lang="en-US" altLang="en-US" sz="2200" dirty="0">
                <a:latin typeface="+mn-lt"/>
              </a:rPr>
              <a:t> If we really want to understand if there is anything “inside” a proton or neutron (aka </a:t>
            </a:r>
            <a:r>
              <a:rPr lang="en-US" altLang="en-US" sz="2200" i="1" dirty="0">
                <a:latin typeface="+mn-lt"/>
              </a:rPr>
              <a:t>nucleon</a:t>
            </a:r>
            <a:r>
              <a:rPr lang="en-US" altLang="en-US" sz="2200" dirty="0">
                <a:latin typeface="+mn-lt"/>
              </a:rPr>
              <a:t>), we have to examine it with particles whose wavelengths are smaller than the size of a proton.</a:t>
            </a:r>
            <a:br>
              <a:rPr lang="en-US" altLang="en-US" sz="2200" dirty="0">
                <a:latin typeface="+mn-lt"/>
              </a:rPr>
            </a:br>
            <a:r>
              <a:rPr lang="en-US" altLang="en-US" sz="2200" dirty="0">
                <a:latin typeface="+mn-lt"/>
              </a:rPr>
              <a:t/>
            </a:r>
            <a:br>
              <a:rPr lang="en-US" altLang="en-US" sz="2200" dirty="0">
                <a:latin typeface="+mn-lt"/>
              </a:rPr>
            </a:br>
            <a:r>
              <a:rPr lang="en-US" altLang="en-US" sz="2200" dirty="0">
                <a:latin typeface="+mn-lt"/>
                <a:sym typeface="Wingdings" panose="05000000000000000000" pitchFamily="2" charset="2"/>
              </a:rPr>
              <a:t> Since </a:t>
            </a:r>
            <a:r>
              <a:rPr lang="el-GR" sz="2200" b="1" dirty="0">
                <a:solidFill>
                  <a:srgbClr val="FF0000"/>
                </a:solidFill>
                <a:latin typeface="+mn-lt"/>
              </a:rPr>
              <a:t>λ </a:t>
            </a:r>
            <a:r>
              <a:rPr lang="en-US" altLang="en-US" sz="2200" b="1" dirty="0">
                <a:solidFill>
                  <a:srgbClr val="FF0000"/>
                </a:solidFill>
                <a:latin typeface="+mn-lt"/>
                <a:sym typeface="Wingdings" panose="05000000000000000000" pitchFamily="2" charset="2"/>
              </a:rPr>
              <a:t>= h/mv</a:t>
            </a:r>
            <a:r>
              <a:rPr lang="en-US" altLang="en-US" sz="2200" dirty="0">
                <a:latin typeface="+mn-lt"/>
                <a:sym typeface="Wingdings" panose="05000000000000000000" pitchFamily="2" charset="2"/>
              </a:rPr>
              <a:t>, we must produce </a:t>
            </a:r>
            <a:r>
              <a:rPr lang="en-US" altLang="en-US" sz="2200" u="sng" dirty="0">
                <a:solidFill>
                  <a:schemeClr val="accent2"/>
                </a:solidFill>
                <a:latin typeface="+mn-lt"/>
                <a:sym typeface="Wingdings" panose="05000000000000000000" pitchFamily="2" charset="2"/>
              </a:rPr>
              <a:t>higher momentum particles</a:t>
            </a:r>
            <a:r>
              <a:rPr lang="en-US" altLang="en-US" sz="2200" dirty="0">
                <a:latin typeface="+mn-lt"/>
                <a:sym typeface="Wingdings" panose="05000000000000000000" pitchFamily="2" charset="2"/>
              </a:rPr>
              <a:t>.</a:t>
            </a:r>
            <a:br>
              <a:rPr lang="en-US" altLang="en-US" sz="2200" dirty="0">
                <a:latin typeface="+mn-lt"/>
                <a:sym typeface="Wingdings" panose="05000000000000000000" pitchFamily="2" charset="2"/>
              </a:rPr>
            </a:br>
            <a:r>
              <a:rPr lang="en-US" altLang="en-US" sz="2200" dirty="0">
                <a:latin typeface="+mn-lt"/>
                <a:sym typeface="Wingdings" panose="05000000000000000000" pitchFamily="2" charset="2"/>
              </a:rPr>
              <a:t>      That is, the higher the momentum of the particle, the smaller it’s </a:t>
            </a:r>
            <a:r>
              <a:rPr lang="en-US" altLang="en-US" sz="2200" dirty="0" err="1">
                <a:latin typeface="+mn-lt"/>
                <a:sym typeface="Wingdings" panose="05000000000000000000" pitchFamily="2" charset="2"/>
              </a:rPr>
              <a:t>deBroglie</a:t>
            </a:r>
            <a:r>
              <a:rPr lang="en-US" altLang="en-US" sz="2200" dirty="0">
                <a:latin typeface="+mn-lt"/>
                <a:sym typeface="Wingdings" panose="05000000000000000000" pitchFamily="2" charset="2"/>
              </a:rPr>
              <a:t> wavelength </a:t>
            </a:r>
          </a:p>
          <a:p>
            <a:pPr eaLnBrk="1" hangingPunct="1"/>
            <a:r>
              <a:rPr lang="en-US" altLang="en-US" sz="2200" dirty="0">
                <a:latin typeface="+mn-lt"/>
                <a:sym typeface="Wingdings" panose="05000000000000000000" pitchFamily="2" charset="2"/>
              </a:rPr>
              <a:t>	 thus we can “see”, or “probe” smaller things</a:t>
            </a:r>
            <a:br>
              <a:rPr lang="en-US" altLang="en-US" sz="2200" dirty="0">
                <a:latin typeface="+mn-lt"/>
                <a:sym typeface="Wingdings" panose="05000000000000000000" pitchFamily="2" charset="2"/>
              </a:rPr>
            </a:br>
            <a:endParaRPr lang="en-US" altLang="en-US" sz="2200" dirty="0">
              <a:latin typeface="+mn-lt"/>
              <a:sym typeface="Wingdings" panose="05000000000000000000" pitchFamily="2" charset="2"/>
            </a:endParaRPr>
          </a:p>
          <a:p>
            <a:pPr eaLnBrk="1" hangingPunct="1">
              <a:buFont typeface="Wingdings" panose="05000000000000000000" pitchFamily="2" charset="2"/>
              <a:buChar char="q"/>
            </a:pPr>
            <a:r>
              <a:rPr lang="en-US" altLang="en-US" sz="2200" dirty="0">
                <a:latin typeface="+mn-lt"/>
                <a:sym typeface="Wingdings" panose="05000000000000000000" pitchFamily="2" charset="2"/>
              </a:rPr>
              <a:t> Since the proton’s size is very small, about 1x10</a:t>
            </a:r>
            <a:r>
              <a:rPr lang="en-US" altLang="en-US" sz="2200" baseline="30000" dirty="0">
                <a:latin typeface="+mn-lt"/>
                <a:sym typeface="Wingdings" panose="05000000000000000000" pitchFamily="2" charset="2"/>
              </a:rPr>
              <a:t>-15</a:t>
            </a:r>
            <a:r>
              <a:rPr lang="en-US" altLang="en-US" sz="2200" dirty="0">
                <a:latin typeface="+mn-lt"/>
                <a:sym typeface="Wingdings" panose="05000000000000000000" pitchFamily="2" charset="2"/>
              </a:rPr>
              <a:t> [m],   </a:t>
            </a:r>
            <a:r>
              <a:rPr lang="en-US" altLang="en-US" sz="2200" dirty="0">
                <a:solidFill>
                  <a:srgbClr val="D60093"/>
                </a:solidFill>
                <a:latin typeface="+mn-lt"/>
                <a:sym typeface="Wingdings" panose="05000000000000000000" pitchFamily="2" charset="2"/>
              </a:rPr>
              <a:t>We need very energetic beams of particles (high momentum) to probe it’s structure.</a:t>
            </a:r>
          </a:p>
          <a:p>
            <a:pPr eaLnBrk="1" hangingPunct="1">
              <a:buFont typeface="Wingdings" panose="05000000000000000000" pitchFamily="2" charset="2"/>
              <a:buChar char="q"/>
            </a:pPr>
            <a:endParaRPr lang="en-US" altLang="en-US" sz="2200" dirty="0">
              <a:solidFill>
                <a:srgbClr val="D60093"/>
              </a:solidFill>
              <a:latin typeface="+mn-lt"/>
              <a:sym typeface="Wingdings" panose="05000000000000000000" pitchFamily="2" charset="2"/>
            </a:endParaRPr>
          </a:p>
          <a:p>
            <a:pPr eaLnBrk="1" hangingPunct="1">
              <a:buFont typeface="Wingdings" panose="05000000000000000000" pitchFamily="2" charset="2"/>
              <a:buChar char="q"/>
            </a:pPr>
            <a:r>
              <a:rPr lang="en-US" altLang="en-US" sz="2200" dirty="0">
                <a:latin typeface="+mn-lt"/>
              </a:rPr>
              <a:t> By the 1960’s, physicists had learned how to produce high energy, well-focused, beams of particles, such as electrons or protons (particle accelerators !)</a:t>
            </a:r>
            <a:r>
              <a:rPr lang="en-US" altLang="en-US" dirty="0">
                <a:latin typeface="+mn-lt"/>
              </a:rPr>
              <a:t/>
            </a:r>
            <a:br>
              <a:rPr lang="en-US" altLang="en-US" dirty="0">
                <a:latin typeface="+mn-lt"/>
              </a:rPr>
            </a:br>
            <a:endParaRPr lang="en-US" altLang="en-US" dirty="0">
              <a:latin typeface="+mn-lt"/>
            </a:endParaRPr>
          </a:p>
        </p:txBody>
      </p:sp>
    </p:spTree>
    <p:extLst>
      <p:ext uri="{BB962C8B-B14F-4D97-AF65-F5344CB8AC3E}">
        <p14:creationId xmlns:p14="http://schemas.microsoft.com/office/powerpoint/2010/main" val="25094949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4691">
                                            <p:bg/>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469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4691">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4691">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146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1" grpId="0" build="p"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581890" y="596900"/>
            <a:ext cx="7772400" cy="533400"/>
          </a:xfrm>
        </p:spPr>
        <p:txBody>
          <a:bodyPr/>
          <a:lstStyle/>
          <a:p>
            <a:pPr eaLnBrk="1" hangingPunct="1"/>
            <a:r>
              <a:rPr lang="en-US" altLang="en-US" dirty="0">
                <a:solidFill>
                  <a:schemeClr val="tx1"/>
                </a:solidFill>
                <a:effectLst>
                  <a:outerShdw blurRad="38100" dist="38100" dir="2700000" algn="tl">
                    <a:srgbClr val="000000">
                      <a:alpha val="43137"/>
                    </a:srgbClr>
                  </a:outerShdw>
                </a:effectLst>
              </a:rPr>
              <a:t>Probing deeper into matter</a:t>
            </a:r>
          </a:p>
        </p:txBody>
      </p:sp>
      <p:pic>
        <p:nvPicPr>
          <p:cNvPr id="4098" name="Picture 2" descr="https://www6.slac.stanford.edu/sites/www6.slac.stanford.edu/files/images/contact-slac-banner-72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096" y="1237180"/>
            <a:ext cx="7454301" cy="253653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upload.wikimedia.org/wikipedia/commons/3/3b/SLAC_entrance_sig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63609" y="1237180"/>
            <a:ext cx="3954438" cy="253653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www.bnl.gov/bnlweb/pubaf/pr/photos/2013/02/nsls-ii-ring-720px.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0727" y="4019304"/>
            <a:ext cx="4827319" cy="251422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archive.sciencewatch.com/sciencewatch/ana/st/hadron/11febSThadBNL5_30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097" y="4360922"/>
            <a:ext cx="2857500" cy="2133601"/>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www.bnl.gov/pga/images/Rev_Logo_Small.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8493" y="4603318"/>
            <a:ext cx="3651337" cy="134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2010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15" descr="W:\courses\PHY106.03Spring\GIF\Still\Physics\quarks_slac_mit.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134" y="1695479"/>
            <a:ext cx="10323384" cy="260350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4579" name="Rectangle 4"/>
          <p:cNvSpPr>
            <a:spLocks noGrp="1" noChangeArrowheads="1"/>
          </p:cNvSpPr>
          <p:nvPr>
            <p:ph type="title"/>
          </p:nvPr>
        </p:nvSpPr>
        <p:spPr>
          <a:xfrm>
            <a:off x="670002" y="339856"/>
            <a:ext cx="11955200" cy="685800"/>
          </a:xfrm>
          <a:solidFill>
            <a:srgbClr val="FFFF99"/>
          </a:solidFill>
        </p:spPr>
        <p:txBody>
          <a:bodyPr/>
          <a:lstStyle/>
          <a:p>
            <a:pPr eaLnBrk="1" hangingPunct="1"/>
            <a:r>
              <a:rPr lang="en-US" altLang="en-US" dirty="0">
                <a:solidFill>
                  <a:schemeClr val="tx1"/>
                </a:solidFill>
                <a:effectLst>
                  <a:outerShdw blurRad="38100" dist="38100" dir="2700000" algn="tl">
                    <a:srgbClr val="000000">
                      <a:alpha val="43137"/>
                    </a:srgbClr>
                  </a:outerShdw>
                </a:effectLst>
              </a:rPr>
              <a:t>Are protons/neutrons fundamental ?  </a:t>
            </a:r>
          </a:p>
        </p:txBody>
      </p:sp>
      <p:sp>
        <p:nvSpPr>
          <p:cNvPr id="24580" name="Text Box 5"/>
          <p:cNvSpPr txBox="1">
            <a:spLocks noChangeArrowheads="1"/>
          </p:cNvSpPr>
          <p:nvPr/>
        </p:nvSpPr>
        <p:spPr bwMode="auto">
          <a:xfrm>
            <a:off x="670002" y="1038225"/>
            <a:ext cx="109546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eaLnBrk="1" hangingPunct="1"/>
            <a:r>
              <a:rPr lang="en-US" altLang="en-US" dirty="0">
                <a:latin typeface="+mn-lt"/>
              </a:rPr>
              <a:t>In 1969, a Stanford-MIT Collaboration was performing scattering experiments</a:t>
            </a:r>
          </a:p>
        </p:txBody>
      </p:sp>
      <p:sp>
        <p:nvSpPr>
          <p:cNvPr id="118796" name="Text Box 12"/>
          <p:cNvSpPr txBox="1">
            <a:spLocks noChangeArrowheads="1"/>
          </p:cNvSpPr>
          <p:nvPr/>
        </p:nvSpPr>
        <p:spPr bwMode="auto">
          <a:xfrm>
            <a:off x="395813" y="5392458"/>
            <a:ext cx="11731899" cy="707886"/>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eaLnBrk="1" hangingPunct="1"/>
            <a:r>
              <a:rPr lang="en-US" altLang="en-US" dirty="0">
                <a:latin typeface="+mn-lt"/>
              </a:rPr>
              <a:t>The number of high angle scatters was </a:t>
            </a:r>
            <a:r>
              <a:rPr lang="en-US" altLang="en-US" dirty="0">
                <a:solidFill>
                  <a:srgbClr val="FF0000"/>
                </a:solidFill>
                <a:latin typeface="+mn-lt"/>
              </a:rPr>
              <a:t>far in excess</a:t>
            </a:r>
            <a:r>
              <a:rPr lang="en-US" altLang="en-US" dirty="0">
                <a:latin typeface="+mn-lt"/>
              </a:rPr>
              <a:t> of what one would expect based on assuming a </a:t>
            </a:r>
            <a:r>
              <a:rPr lang="en-US" altLang="en-US" dirty="0">
                <a:solidFill>
                  <a:srgbClr val="FF0000"/>
                </a:solidFill>
                <a:latin typeface="+mn-lt"/>
              </a:rPr>
              <a:t>uniformly distributed charge distribution inside the proton.</a:t>
            </a:r>
          </a:p>
        </p:txBody>
      </p:sp>
      <p:sp>
        <p:nvSpPr>
          <p:cNvPr id="118797" name="Text Box 13"/>
          <p:cNvSpPr txBox="1">
            <a:spLocks noChangeArrowheads="1"/>
          </p:cNvSpPr>
          <p:nvPr/>
        </p:nvSpPr>
        <p:spPr bwMode="auto">
          <a:xfrm>
            <a:off x="378692" y="6244308"/>
            <a:ext cx="98724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eaLnBrk="1" hangingPunct="1"/>
            <a:r>
              <a:rPr lang="en-US" altLang="en-US" b="1" i="1" dirty="0">
                <a:solidFill>
                  <a:schemeClr val="accent2"/>
                </a:solidFill>
                <a:latin typeface="Arial" panose="020B0604020202020204" pitchFamily="34" charset="0"/>
                <a:cs typeface="Arial" panose="020B0604020202020204" pitchFamily="34" charset="0"/>
              </a:rPr>
              <a:t>It’s as if the proton itself contained </a:t>
            </a:r>
            <a:r>
              <a:rPr lang="en-US" altLang="en-US" b="1" i="1" u="sng" dirty="0">
                <a:solidFill>
                  <a:schemeClr val="accent2"/>
                </a:solidFill>
                <a:latin typeface="Arial" panose="020B0604020202020204" pitchFamily="34" charset="0"/>
                <a:cs typeface="Arial" panose="020B0604020202020204" pitchFamily="34" charset="0"/>
              </a:rPr>
              <a:t>smaller constituents</a:t>
            </a:r>
          </a:p>
        </p:txBody>
      </p:sp>
      <p:sp>
        <p:nvSpPr>
          <p:cNvPr id="118794" name="Text Box 10"/>
          <p:cNvSpPr txBox="1">
            <a:spLocks noChangeArrowheads="1"/>
          </p:cNvSpPr>
          <p:nvPr/>
        </p:nvSpPr>
        <p:spPr bwMode="auto">
          <a:xfrm>
            <a:off x="378692" y="4556124"/>
            <a:ext cx="11995996"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eaLnBrk="1" hangingPunct="1"/>
            <a:r>
              <a:rPr lang="en-US" altLang="en-US" dirty="0">
                <a:solidFill>
                  <a:srgbClr val="FF0000"/>
                </a:solidFill>
                <a:latin typeface="Arial" panose="020B0604020202020204" pitchFamily="34" charset="0"/>
                <a:cs typeface="Arial" panose="020B0604020202020204" pitchFamily="34" charset="0"/>
              </a:rPr>
              <a:t>What they found was remarkable; the results were as surprising as what Rutherford had found more    than a half-century earlier</a:t>
            </a:r>
            <a:r>
              <a:rPr lang="en-US" altLang="en-US" sz="2400" dirty="0">
                <a:solidFill>
                  <a:srgbClr val="FF0000"/>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8281689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879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879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87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96" grpId="0" animBg="1" autoUpdateAnimBg="0"/>
      <p:bldP spid="118797" grpId="0" autoUpdateAnimBg="0"/>
      <p:bldP spid="118794"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436563" y="429422"/>
            <a:ext cx="7772400" cy="457200"/>
          </a:xfrm>
        </p:spPr>
        <p:txBody>
          <a:bodyPr/>
          <a:lstStyle/>
          <a:p>
            <a:pPr eaLnBrk="1" hangingPunct="1"/>
            <a:r>
              <a:rPr lang="en-US" altLang="en-US" dirty="0">
                <a:solidFill>
                  <a:schemeClr val="tx1"/>
                </a:solidFill>
                <a:effectLst>
                  <a:outerShdw blurRad="38100" dist="38100" dir="2700000" algn="tl">
                    <a:srgbClr val="000000">
                      <a:alpha val="43137"/>
                    </a:srgbClr>
                  </a:outerShdw>
                </a:effectLst>
              </a:rPr>
              <a:t>Quarks</a:t>
            </a:r>
          </a:p>
        </p:txBody>
      </p:sp>
      <p:sp>
        <p:nvSpPr>
          <p:cNvPr id="25603" name="Rectangle 4"/>
          <p:cNvSpPr>
            <a:spLocks noChangeArrowheads="1"/>
          </p:cNvSpPr>
          <p:nvPr/>
        </p:nvSpPr>
        <p:spPr bwMode="auto">
          <a:xfrm>
            <a:off x="506690" y="1017590"/>
            <a:ext cx="11112285" cy="2225675"/>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eaLnBrk="1" hangingPunct="1"/>
            <a:r>
              <a:rPr lang="en-US" altLang="en-US" dirty="0"/>
              <a:t>Since 1969, many other experiments have been conducted to determine the underlying structure of protons/neutrons.</a:t>
            </a:r>
            <a:br>
              <a:rPr lang="en-US" altLang="en-US" dirty="0"/>
            </a:br>
            <a:r>
              <a:rPr lang="en-US" altLang="en-US" dirty="0"/>
              <a:t/>
            </a:r>
            <a:br>
              <a:rPr lang="en-US" altLang="en-US" dirty="0"/>
            </a:br>
            <a:r>
              <a:rPr lang="en-US" altLang="en-US" dirty="0"/>
              <a:t>All the experiments come to the same conclusion.</a:t>
            </a:r>
            <a:br>
              <a:rPr lang="en-US" altLang="en-US" dirty="0"/>
            </a:br>
            <a:r>
              <a:rPr lang="en-US" altLang="en-US" dirty="0"/>
              <a:t> </a:t>
            </a:r>
            <a:r>
              <a:rPr lang="en-US" altLang="en-US" dirty="0">
                <a:sym typeface="Wingdings" panose="05000000000000000000" pitchFamily="2" charset="2"/>
              </a:rPr>
              <a:t>  </a:t>
            </a:r>
            <a:r>
              <a:rPr lang="en-US" altLang="en-US" dirty="0">
                <a:solidFill>
                  <a:srgbClr val="D60093"/>
                </a:solidFill>
              </a:rPr>
              <a:t>Protons and neutrons are composed of smaller constituents.</a:t>
            </a:r>
            <a:br>
              <a:rPr lang="en-US" altLang="en-US" dirty="0">
                <a:solidFill>
                  <a:srgbClr val="D60093"/>
                </a:solidFill>
              </a:rPr>
            </a:br>
            <a:r>
              <a:rPr lang="en-US" altLang="en-US" dirty="0"/>
              <a:t/>
            </a:r>
            <a:br>
              <a:rPr lang="en-US" altLang="en-US" dirty="0"/>
            </a:br>
            <a:r>
              <a:rPr lang="en-US" altLang="en-US" dirty="0"/>
              <a:t>These </a:t>
            </a:r>
            <a:r>
              <a:rPr lang="en-US" altLang="en-US" dirty="0">
                <a:solidFill>
                  <a:srgbClr val="FF0000"/>
                </a:solidFill>
              </a:rPr>
              <a:t>quarks are the </a:t>
            </a:r>
            <a:r>
              <a:rPr lang="en-US" altLang="en-US" u="sng" dirty="0">
                <a:solidFill>
                  <a:srgbClr val="FF0000"/>
                </a:solidFill>
              </a:rPr>
              <a:t>same ones</a:t>
            </a:r>
            <a:r>
              <a:rPr lang="en-US" altLang="en-US" dirty="0">
                <a:solidFill>
                  <a:srgbClr val="FF0000"/>
                </a:solidFill>
              </a:rPr>
              <a:t> </a:t>
            </a:r>
            <a:r>
              <a:rPr lang="en-US" altLang="en-US" u="sng" dirty="0">
                <a:solidFill>
                  <a:srgbClr val="FF0000"/>
                </a:solidFill>
              </a:rPr>
              <a:t>predicted by Gell-Mann &amp; Zweig in 1964</a:t>
            </a:r>
            <a:r>
              <a:rPr lang="en-US" altLang="en-US" dirty="0">
                <a:solidFill>
                  <a:srgbClr val="FF0000"/>
                </a:solidFill>
              </a:rPr>
              <a:t>.</a:t>
            </a:r>
          </a:p>
        </p:txBody>
      </p:sp>
      <p:grpSp>
        <p:nvGrpSpPr>
          <p:cNvPr id="2" name="Group 14"/>
          <p:cNvGrpSpPr>
            <a:grpSpLocks/>
          </p:cNvGrpSpPr>
          <p:nvPr/>
        </p:nvGrpSpPr>
        <p:grpSpPr bwMode="auto">
          <a:xfrm>
            <a:off x="1682750" y="3429001"/>
            <a:ext cx="8680450" cy="2786063"/>
            <a:chOff x="96" y="2421"/>
            <a:chExt cx="5468" cy="1755"/>
          </a:xfrm>
        </p:grpSpPr>
        <p:pic>
          <p:nvPicPr>
            <p:cNvPr id="25606" name="Picture 7" descr="C:\courses\PHY106\images\Particles\nucleons.gif"/>
            <p:cNvPicPr>
              <a:picLocks noChangeAspect="1" noChangeArrowheads="1"/>
            </p:cNvPicPr>
            <p:nvPr/>
          </p:nvPicPr>
          <p:blipFill>
            <a:blip r:embed="rId2">
              <a:extLst>
                <a:ext uri="{28A0092B-C50C-407E-A947-70E740481C1C}">
                  <a14:useLocalDpi xmlns:a14="http://schemas.microsoft.com/office/drawing/2010/main" val="0"/>
                </a:ext>
              </a:extLst>
            </a:blip>
            <a:srcRect t="10608"/>
            <a:stretch>
              <a:fillRect/>
            </a:stretch>
          </p:blipFill>
          <p:spPr bwMode="auto">
            <a:xfrm>
              <a:off x="767" y="2421"/>
              <a:ext cx="3193" cy="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Text Box 8"/>
            <p:cNvSpPr txBox="1">
              <a:spLocks noChangeArrowheads="1"/>
            </p:cNvSpPr>
            <p:nvPr/>
          </p:nvSpPr>
          <p:spPr bwMode="auto">
            <a:xfrm>
              <a:off x="1759" y="3888"/>
              <a:ext cx="124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eaLnBrk="1" hangingPunct="1"/>
              <a:r>
                <a:rPr lang="en-US" altLang="en-US" sz="2400" b="1">
                  <a:latin typeface="Times New Roman" panose="02020603050405020304" pitchFamily="18" charset="0"/>
                </a:rPr>
                <a:t>(1.6 x 10</a:t>
              </a:r>
              <a:r>
                <a:rPr lang="en-US" altLang="en-US" sz="2400" b="1" baseline="30000">
                  <a:latin typeface="Times New Roman" panose="02020603050405020304" pitchFamily="18" charset="0"/>
                </a:rPr>
                <a:t>-15</a:t>
              </a:r>
              <a:r>
                <a:rPr lang="en-US" altLang="en-US" sz="2400" b="1">
                  <a:latin typeface="Times New Roman" panose="02020603050405020304" pitchFamily="18" charset="0"/>
                </a:rPr>
                <a:t> m)</a:t>
              </a:r>
            </a:p>
          </p:txBody>
        </p:sp>
        <p:sp>
          <p:nvSpPr>
            <p:cNvPr id="25608" name="Text Box 9"/>
            <p:cNvSpPr txBox="1">
              <a:spLocks noChangeArrowheads="1"/>
            </p:cNvSpPr>
            <p:nvPr/>
          </p:nvSpPr>
          <p:spPr bwMode="auto">
            <a:xfrm>
              <a:off x="96" y="2715"/>
              <a:ext cx="806" cy="46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algn="ctr" eaLnBrk="1" hangingPunct="1"/>
              <a:r>
                <a:rPr lang="en-US" altLang="en-US" b="1">
                  <a:latin typeface="Times New Roman" panose="02020603050405020304" pitchFamily="18" charset="0"/>
                </a:rPr>
                <a:t>1x 10</a:t>
              </a:r>
              <a:r>
                <a:rPr lang="en-US" altLang="en-US" b="1" baseline="30000">
                  <a:latin typeface="Times New Roman" panose="02020603050405020304" pitchFamily="18" charset="0"/>
                </a:rPr>
                <a:t>-18</a:t>
              </a:r>
              <a:r>
                <a:rPr lang="en-US" altLang="en-US" b="1">
                  <a:latin typeface="Times New Roman" panose="02020603050405020304" pitchFamily="18" charset="0"/>
                </a:rPr>
                <a:t> m</a:t>
              </a:r>
            </a:p>
            <a:p>
              <a:pPr algn="ctr" eaLnBrk="1" hangingPunct="1"/>
              <a:r>
                <a:rPr lang="en-US" altLang="en-US" b="1">
                  <a:latin typeface="Times New Roman" panose="02020603050405020304" pitchFamily="18" charset="0"/>
                </a:rPr>
                <a:t>(at most)</a:t>
              </a:r>
            </a:p>
          </p:txBody>
        </p:sp>
        <p:sp>
          <p:nvSpPr>
            <p:cNvPr id="25609" name="Line 10"/>
            <p:cNvSpPr>
              <a:spLocks noChangeShapeType="1"/>
            </p:cNvSpPr>
            <p:nvPr/>
          </p:nvSpPr>
          <p:spPr bwMode="auto">
            <a:xfrm>
              <a:off x="947" y="2958"/>
              <a:ext cx="181" cy="24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25610" name="Line 11"/>
            <p:cNvSpPr>
              <a:spLocks noChangeShapeType="1"/>
            </p:cNvSpPr>
            <p:nvPr/>
          </p:nvSpPr>
          <p:spPr bwMode="auto">
            <a:xfrm flipH="1" flipV="1">
              <a:off x="1308" y="3484"/>
              <a:ext cx="136" cy="16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25611" name="Text Box 12"/>
            <p:cNvSpPr txBox="1">
              <a:spLocks noChangeArrowheads="1"/>
            </p:cNvSpPr>
            <p:nvPr/>
          </p:nvSpPr>
          <p:spPr bwMode="auto">
            <a:xfrm>
              <a:off x="3936" y="2436"/>
              <a:ext cx="1628" cy="1692"/>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eaLnBrk="1" hangingPunct="1">
                <a:buFont typeface="Wingdings" panose="05000000000000000000" pitchFamily="2" charset="2"/>
                <a:buChar char="Ø"/>
              </a:pPr>
              <a:r>
                <a:rPr lang="en-US" altLang="en-US" sz="2400">
                  <a:solidFill>
                    <a:srgbClr val="FF0000"/>
                  </a:solidFill>
                  <a:latin typeface="Times New Roman" panose="02020603050405020304" pitchFamily="18" charset="0"/>
                </a:rPr>
                <a:t>Protons</a:t>
              </a:r>
              <a:br>
                <a:rPr lang="en-US" altLang="en-US" sz="2400">
                  <a:solidFill>
                    <a:srgbClr val="FF0000"/>
                  </a:solidFill>
                  <a:latin typeface="Times New Roman" panose="02020603050405020304" pitchFamily="18" charset="0"/>
                </a:rPr>
              </a:br>
              <a:r>
                <a:rPr lang="en-US" altLang="en-US" sz="2400">
                  <a:latin typeface="Times New Roman" panose="02020603050405020304" pitchFamily="18" charset="0"/>
                </a:rPr>
                <a:t>   2 </a:t>
              </a:r>
              <a:r>
                <a:rPr lang="en-US" altLang="en-US" sz="2400" b="1">
                  <a:solidFill>
                    <a:schemeClr val="accent2"/>
                  </a:solidFill>
                  <a:latin typeface="Times New Roman" panose="02020603050405020304" pitchFamily="18" charset="0"/>
                </a:rPr>
                <a:t>“up”</a:t>
              </a:r>
              <a:r>
                <a:rPr lang="en-US" altLang="en-US" sz="2400">
                  <a:latin typeface="Times New Roman" panose="02020603050405020304" pitchFamily="18" charset="0"/>
                </a:rPr>
                <a:t> quarks</a:t>
              </a:r>
              <a:br>
                <a:rPr lang="en-US" altLang="en-US" sz="2400">
                  <a:latin typeface="Times New Roman" panose="02020603050405020304" pitchFamily="18" charset="0"/>
                </a:rPr>
              </a:br>
              <a:r>
                <a:rPr lang="en-US" altLang="en-US" sz="2400">
                  <a:latin typeface="Times New Roman" panose="02020603050405020304" pitchFamily="18" charset="0"/>
                </a:rPr>
                <a:t>   1 </a:t>
              </a:r>
              <a:r>
                <a:rPr lang="en-US" altLang="en-US" sz="2400" b="1">
                  <a:solidFill>
                    <a:schemeClr val="accent2"/>
                  </a:solidFill>
                  <a:latin typeface="Times New Roman" panose="02020603050405020304" pitchFamily="18" charset="0"/>
                </a:rPr>
                <a:t>“down”</a:t>
              </a:r>
              <a:r>
                <a:rPr lang="en-US" altLang="en-US" sz="2400">
                  <a:latin typeface="Times New Roman" panose="02020603050405020304" pitchFamily="18" charset="0"/>
                </a:rPr>
                <a:t> quark</a:t>
              </a:r>
            </a:p>
            <a:p>
              <a:pPr eaLnBrk="1" hangingPunct="1">
                <a:buFont typeface="Wingdings" panose="05000000000000000000" pitchFamily="2" charset="2"/>
                <a:buChar char="Ø"/>
              </a:pPr>
              <a:endParaRPr lang="en-US" altLang="en-US" sz="2400">
                <a:latin typeface="Times New Roman" panose="02020603050405020304" pitchFamily="18" charset="0"/>
              </a:endParaRPr>
            </a:p>
            <a:p>
              <a:pPr eaLnBrk="1" hangingPunct="1">
                <a:buFont typeface="Wingdings" panose="05000000000000000000" pitchFamily="2" charset="2"/>
                <a:buChar char="Ø"/>
              </a:pPr>
              <a:r>
                <a:rPr lang="en-US" altLang="en-US" sz="2400">
                  <a:solidFill>
                    <a:srgbClr val="FF0000"/>
                  </a:solidFill>
                  <a:latin typeface="Times New Roman" panose="02020603050405020304" pitchFamily="18" charset="0"/>
                </a:rPr>
                <a:t>Neutrons</a:t>
              </a:r>
              <a:br>
                <a:rPr lang="en-US" altLang="en-US" sz="2400">
                  <a:solidFill>
                    <a:srgbClr val="FF0000"/>
                  </a:solidFill>
                  <a:latin typeface="Times New Roman" panose="02020603050405020304" pitchFamily="18" charset="0"/>
                </a:rPr>
              </a:br>
              <a:r>
                <a:rPr lang="en-US" altLang="en-US" sz="2400">
                  <a:latin typeface="Times New Roman" panose="02020603050405020304" pitchFamily="18" charset="0"/>
                </a:rPr>
                <a:t>   1 </a:t>
              </a:r>
              <a:r>
                <a:rPr lang="en-US" altLang="en-US" sz="2400" b="1">
                  <a:solidFill>
                    <a:schemeClr val="accent2"/>
                  </a:solidFill>
                  <a:latin typeface="Times New Roman" panose="02020603050405020304" pitchFamily="18" charset="0"/>
                </a:rPr>
                <a:t>“up”</a:t>
              </a:r>
              <a:r>
                <a:rPr lang="en-US" altLang="en-US" sz="2400">
                  <a:latin typeface="Times New Roman" panose="02020603050405020304" pitchFamily="18" charset="0"/>
                </a:rPr>
                <a:t> quark</a:t>
              </a:r>
              <a:br>
                <a:rPr lang="en-US" altLang="en-US" sz="2400">
                  <a:latin typeface="Times New Roman" panose="02020603050405020304" pitchFamily="18" charset="0"/>
                </a:rPr>
              </a:br>
              <a:r>
                <a:rPr lang="en-US" altLang="en-US" sz="2400">
                  <a:latin typeface="Times New Roman" panose="02020603050405020304" pitchFamily="18" charset="0"/>
                </a:rPr>
                <a:t>   2 </a:t>
              </a:r>
              <a:r>
                <a:rPr lang="en-US" altLang="en-US" sz="2400" b="1">
                  <a:solidFill>
                    <a:schemeClr val="accent2"/>
                  </a:solidFill>
                  <a:latin typeface="Times New Roman" panose="02020603050405020304" pitchFamily="18" charset="0"/>
                </a:rPr>
                <a:t>“down”</a:t>
              </a:r>
              <a:r>
                <a:rPr lang="en-US" altLang="en-US" sz="2400">
                  <a:latin typeface="Times New Roman" panose="02020603050405020304" pitchFamily="18" charset="0"/>
                </a:rPr>
                <a:t> quarks</a:t>
              </a:r>
            </a:p>
          </p:txBody>
        </p:sp>
      </p:grpSp>
      <p:sp>
        <p:nvSpPr>
          <p:cNvPr id="113679" name="Text Box 15"/>
          <p:cNvSpPr txBox="1">
            <a:spLocks noChangeArrowheads="1"/>
          </p:cNvSpPr>
          <p:nvPr/>
        </p:nvSpPr>
        <p:spPr bwMode="auto">
          <a:xfrm>
            <a:off x="2743200" y="6400800"/>
            <a:ext cx="6808788" cy="406400"/>
          </a:xfrm>
          <a:prstGeom prst="rect">
            <a:avLst/>
          </a:prstGeom>
          <a:solidFill>
            <a:schemeClr val="hlink"/>
          </a:solidFill>
          <a:ln w="9525">
            <a:solidFill>
              <a:schemeClr val="tx1"/>
            </a:solidFill>
            <a:miter lim="800000"/>
            <a:headEnd/>
            <a:tailEnd/>
          </a:ln>
        </p:spPr>
        <p:txBody>
          <a:bodyPr wrap="none">
            <a:spAutoFit/>
          </a:bodyP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eaLnBrk="1" hangingPunct="1"/>
            <a:r>
              <a:rPr lang="en-US" altLang="en-US"/>
              <a:t>Are there any other quarks other than UP and DOWN ?</a:t>
            </a:r>
          </a:p>
        </p:txBody>
      </p:sp>
    </p:spTree>
    <p:extLst>
      <p:ext uri="{BB962C8B-B14F-4D97-AF65-F5344CB8AC3E}">
        <p14:creationId xmlns:p14="http://schemas.microsoft.com/office/powerpoint/2010/main" val="2539916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13679"/>
                                        </p:tgtEl>
                                        <p:attrNameLst>
                                          <p:attrName>style.visibility</p:attrName>
                                        </p:attrNameLst>
                                      </p:cBhvr>
                                      <p:to>
                                        <p:strVal val="visible"/>
                                      </p:to>
                                    </p:set>
                                    <p:anim calcmode="lin" valueType="num">
                                      <p:cBhvr additive="base">
                                        <p:cTn id="12" dur="500" fill="hold"/>
                                        <p:tgtEl>
                                          <p:spTgt spid="113679"/>
                                        </p:tgtEl>
                                        <p:attrNameLst>
                                          <p:attrName>ppt_x</p:attrName>
                                        </p:attrNameLst>
                                      </p:cBhvr>
                                      <p:tavLst>
                                        <p:tav tm="0">
                                          <p:val>
                                            <p:strVal val="#ppt_x"/>
                                          </p:val>
                                        </p:tav>
                                        <p:tav tm="100000">
                                          <p:val>
                                            <p:strVal val="#ppt_x"/>
                                          </p:val>
                                        </p:tav>
                                      </p:tavLst>
                                    </p:anim>
                                    <p:anim calcmode="lin" valueType="num">
                                      <p:cBhvr additive="base">
                                        <p:cTn id="13" dur="500" fill="hold"/>
                                        <p:tgtEl>
                                          <p:spTgt spid="1136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79" grpId="0" animBg="1"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399472" y="495301"/>
            <a:ext cx="7772400" cy="685800"/>
          </a:xfrm>
        </p:spPr>
        <p:txBody>
          <a:bodyPr/>
          <a:lstStyle/>
          <a:p>
            <a:pPr eaLnBrk="1" hangingPunct="1"/>
            <a:r>
              <a:rPr lang="en-US" altLang="en-US" dirty="0">
                <a:solidFill>
                  <a:schemeClr val="tx1"/>
                </a:solidFill>
                <a:effectLst>
                  <a:outerShdw blurRad="38100" dist="38100" dir="2700000" algn="tl">
                    <a:srgbClr val="000000">
                      <a:alpha val="43137"/>
                    </a:srgbClr>
                  </a:outerShdw>
                </a:effectLst>
              </a:rPr>
              <a:t>Three Families of Quarks</a:t>
            </a:r>
          </a:p>
        </p:txBody>
      </p:sp>
      <p:graphicFrame>
        <p:nvGraphicFramePr>
          <p:cNvPr id="120835" name="Group 3"/>
          <p:cNvGraphicFramePr>
            <a:graphicFrameLocks noGrp="1"/>
          </p:cNvGraphicFramePr>
          <p:nvPr/>
        </p:nvGraphicFramePr>
        <p:xfrm>
          <a:off x="3733800" y="1447801"/>
          <a:ext cx="6096000" cy="4411816"/>
        </p:xfrm>
        <a:graphic>
          <a:graphicData uri="http://schemas.openxmlformats.org/drawingml/2006/table">
            <a:tbl>
              <a:tblPr/>
              <a:tblGrid>
                <a:gridCol w="1676400">
                  <a:extLst>
                    <a:ext uri="{9D8B030D-6E8A-4147-A177-3AD203B41FA5}">
                      <a16:colId xmlns="" xmlns:a16="http://schemas.microsoft.com/office/drawing/2014/main" val="20000"/>
                    </a:ext>
                  </a:extLst>
                </a:gridCol>
                <a:gridCol w="1371600">
                  <a:extLst>
                    <a:ext uri="{9D8B030D-6E8A-4147-A177-3AD203B41FA5}">
                      <a16:colId xmlns="" xmlns:a16="http://schemas.microsoft.com/office/drawing/2014/main" val="20001"/>
                    </a:ext>
                  </a:extLst>
                </a:gridCol>
                <a:gridCol w="1524000">
                  <a:extLst>
                    <a:ext uri="{9D8B030D-6E8A-4147-A177-3AD203B41FA5}">
                      <a16:colId xmlns="" xmlns:a16="http://schemas.microsoft.com/office/drawing/2014/main" val="20002"/>
                    </a:ext>
                  </a:extLst>
                </a:gridCol>
                <a:gridCol w="1524000">
                  <a:extLst>
                    <a:ext uri="{9D8B030D-6E8A-4147-A177-3AD203B41FA5}">
                      <a16:colId xmlns="" xmlns:a16="http://schemas.microsoft.com/office/drawing/2014/main" val="20003"/>
                    </a:ext>
                  </a:extLst>
                </a:gridCol>
              </a:tblGrid>
              <a:tr h="1066711">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Times New Roman" charset="0"/>
                      </a:endParaRPr>
                    </a:p>
                  </a:txBody>
                  <a:tcPr marT="45710" marB="4571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Times New Roman" charset="0"/>
                        </a:rPr>
                        <a:t>Generations</a:t>
                      </a:r>
                      <a:br>
                        <a:rPr kumimoji="0" lang="en-US" sz="3200" b="0" i="0" u="none" strike="noStrike" cap="none" normalizeH="0" baseline="0">
                          <a:ln>
                            <a:noFill/>
                          </a:ln>
                          <a:solidFill>
                            <a:schemeClr val="tx1"/>
                          </a:solidFill>
                          <a:effectLst/>
                          <a:latin typeface="Times New Roman" charset="0"/>
                        </a:rPr>
                      </a:br>
                      <a:endParaRPr kumimoji="0" lang="en-US" sz="3200" b="0" i="0" u="none" strike="noStrike" cap="none" normalizeH="0" baseline="0">
                        <a:ln>
                          <a:noFill/>
                        </a:ln>
                        <a:solidFill>
                          <a:schemeClr val="tx1"/>
                        </a:solidFill>
                        <a:effectLst/>
                        <a:latin typeface="Times New Roman" charset="0"/>
                      </a:endParaRPr>
                    </a:p>
                  </a:txBody>
                  <a:tcPr marT="45710" marB="4571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AU"/>
                    </a:p>
                  </a:txBody>
                  <a:tcPr/>
                </a:tc>
                <a:tc hMerge="1">
                  <a:txBody>
                    <a:bodyPr/>
                    <a:lstStyle/>
                    <a:p>
                      <a:endParaRPr lang="en-AU"/>
                    </a:p>
                  </a:txBody>
                  <a:tcPr/>
                </a:tc>
                <a:extLst>
                  <a:ext uri="{0D108BD9-81ED-4DB2-BD59-A6C34878D82A}">
                    <a16:rowId xmlns="" xmlns:a16="http://schemas.microsoft.com/office/drawing/2014/main" val="10000"/>
                  </a:ext>
                </a:extLst>
              </a:tr>
              <a:tr h="761837">
                <a:tc vMerge="1">
                  <a:txBody>
                    <a:bodyPr/>
                    <a:lstStyle/>
                    <a:p>
                      <a:endParaRPr lang="en-AU"/>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1" i="0" u="none" strike="noStrike" cap="none" normalizeH="0" baseline="0">
                          <a:ln>
                            <a:noFill/>
                          </a:ln>
                          <a:solidFill>
                            <a:schemeClr val="tx1"/>
                          </a:solidFill>
                          <a:effectLst/>
                          <a:latin typeface="Times New Roman" charset="0"/>
                        </a:rPr>
                        <a:t>I</a:t>
                      </a:r>
                    </a:p>
                  </a:txBody>
                  <a:tcPr marT="45710" marB="4571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1" i="0" u="none" strike="noStrike" cap="none" normalizeH="0" baseline="0">
                          <a:ln>
                            <a:noFill/>
                          </a:ln>
                          <a:solidFill>
                            <a:schemeClr val="tx1"/>
                          </a:solidFill>
                          <a:effectLst/>
                          <a:latin typeface="Times New Roman" charset="0"/>
                        </a:rPr>
                        <a:t>II</a:t>
                      </a:r>
                    </a:p>
                  </a:txBody>
                  <a:tcPr marT="45710" marB="4571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1" i="0" u="none" strike="noStrike" cap="none" normalizeH="0" baseline="0">
                          <a:ln>
                            <a:noFill/>
                          </a:ln>
                          <a:solidFill>
                            <a:schemeClr val="tx1"/>
                          </a:solidFill>
                          <a:effectLst/>
                          <a:latin typeface="Times New Roman" charset="0"/>
                        </a:rPr>
                        <a:t>III</a:t>
                      </a:r>
                    </a:p>
                  </a:txBody>
                  <a:tcPr marT="45710" marB="4571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extLst>
                  <a:ext uri="{0D108BD9-81ED-4DB2-BD59-A6C34878D82A}">
                    <a16:rowId xmlns="" xmlns:a16="http://schemas.microsoft.com/office/drawing/2014/main" val="10001"/>
                  </a:ext>
                </a:extLst>
              </a:tr>
              <a:tr h="128005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charset="0"/>
                        </a:rPr>
                        <a:t>Charge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chemeClr val="tx1"/>
                          </a:solidFill>
                          <a:effectLst/>
                          <a:latin typeface="Times New Roman" charset="0"/>
                        </a:rPr>
                        <a:t>-1/3</a:t>
                      </a:r>
                    </a:p>
                  </a:txBody>
                  <a:tcPr marT="45710" marB="4571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5400" b="1" i="0" u="none" strike="noStrike" cap="none" normalizeH="0" baseline="0" dirty="0">
                          <a:ln>
                            <a:noFill/>
                          </a:ln>
                          <a:solidFill>
                            <a:srgbClr val="FF0000"/>
                          </a:solidFill>
                          <a:effectLst/>
                          <a:latin typeface="Times New Roman" charset="0"/>
                        </a:rPr>
                        <a:t>d</a:t>
                      </a:r>
                      <a:r>
                        <a:rPr kumimoji="0" lang="en-US" sz="2400" b="1" i="0" u="none" strike="noStrike" cap="none" normalizeH="0" baseline="0" dirty="0">
                          <a:ln>
                            <a:noFill/>
                          </a:ln>
                          <a:solidFill>
                            <a:srgbClr val="FF0000"/>
                          </a:solidFill>
                          <a:effectLst/>
                          <a:latin typeface="Times New Roman" charset="0"/>
                        </a:rPr>
                        <a:t/>
                      </a:r>
                      <a:br>
                        <a:rPr kumimoji="0" lang="en-US" sz="2400" b="1" i="0" u="none" strike="noStrike" cap="none" normalizeH="0" baseline="0" dirty="0">
                          <a:ln>
                            <a:noFill/>
                          </a:ln>
                          <a:solidFill>
                            <a:srgbClr val="FF0000"/>
                          </a:solidFill>
                          <a:effectLst/>
                          <a:latin typeface="Times New Roman" charset="0"/>
                        </a:rPr>
                      </a:br>
                      <a:r>
                        <a:rPr kumimoji="0" lang="en-US" sz="2400" b="1" i="0" u="none" strike="noStrike" cap="none" normalizeH="0" baseline="0" dirty="0">
                          <a:ln>
                            <a:noFill/>
                          </a:ln>
                          <a:solidFill>
                            <a:srgbClr val="FF0000"/>
                          </a:solidFill>
                          <a:effectLst/>
                          <a:latin typeface="Times New Roman" charset="0"/>
                        </a:rPr>
                        <a:t>(down)</a:t>
                      </a:r>
                      <a:endParaRPr kumimoji="0" lang="en-US" sz="5400" b="1" i="0" u="none" strike="noStrike" cap="none" normalizeH="0" baseline="0" dirty="0">
                        <a:ln>
                          <a:noFill/>
                        </a:ln>
                        <a:solidFill>
                          <a:srgbClr val="FF0000"/>
                        </a:solidFill>
                        <a:effectLst/>
                        <a:latin typeface="Times New Roman" charset="0"/>
                      </a:endParaRPr>
                    </a:p>
                  </a:txBody>
                  <a:tcPr marT="45710" marB="4571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5400" b="1" i="0" u="none" strike="noStrike" cap="none" normalizeH="0" baseline="0">
                          <a:ln>
                            <a:noFill/>
                          </a:ln>
                          <a:solidFill>
                            <a:srgbClr val="FF0000"/>
                          </a:solidFill>
                          <a:effectLst/>
                          <a:latin typeface="Times New Roman" charset="0"/>
                        </a:rPr>
                        <a:t>s</a:t>
                      </a:r>
                      <a:br>
                        <a:rPr kumimoji="0" lang="en-US" sz="5400" b="1" i="0" u="none" strike="noStrike" cap="none" normalizeH="0" baseline="0">
                          <a:ln>
                            <a:noFill/>
                          </a:ln>
                          <a:solidFill>
                            <a:srgbClr val="FF0000"/>
                          </a:solidFill>
                          <a:effectLst/>
                          <a:latin typeface="Times New Roman" charset="0"/>
                        </a:rPr>
                      </a:br>
                      <a:r>
                        <a:rPr kumimoji="0" lang="en-US" sz="2400" b="1" i="0" u="none" strike="noStrike" cap="none" normalizeH="0" baseline="0">
                          <a:ln>
                            <a:noFill/>
                          </a:ln>
                          <a:solidFill>
                            <a:srgbClr val="FF0000"/>
                          </a:solidFill>
                          <a:effectLst/>
                          <a:latin typeface="Times New Roman" charset="0"/>
                        </a:rPr>
                        <a:t>(strange)</a:t>
                      </a:r>
                    </a:p>
                  </a:txBody>
                  <a:tcPr marT="45710" marB="4571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5400" b="1" i="0" u="none" strike="noStrike" cap="none" normalizeH="0" baseline="0">
                          <a:ln>
                            <a:noFill/>
                          </a:ln>
                          <a:solidFill>
                            <a:srgbClr val="FF0000"/>
                          </a:solidFill>
                          <a:effectLst/>
                          <a:latin typeface="Times New Roman" charset="0"/>
                        </a:rPr>
                        <a:t>b </a:t>
                      </a:r>
                      <a:r>
                        <a:rPr kumimoji="0" lang="en-US" sz="2400" b="1" i="0" u="none" strike="noStrike" cap="none" normalizeH="0" baseline="0">
                          <a:ln>
                            <a:noFill/>
                          </a:ln>
                          <a:solidFill>
                            <a:srgbClr val="FF0000"/>
                          </a:solidFill>
                          <a:effectLst/>
                          <a:latin typeface="Times New Roman" charset="0"/>
                        </a:rPr>
                        <a:t>(bottom)</a:t>
                      </a:r>
                    </a:p>
                  </a:txBody>
                  <a:tcPr marT="45710" marB="4571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extLst>
                  <a:ext uri="{0D108BD9-81ED-4DB2-BD59-A6C34878D82A}">
                    <a16:rowId xmlns="" xmlns:a16="http://schemas.microsoft.com/office/drawing/2014/main" val="10002"/>
                  </a:ext>
                </a:extLst>
              </a:tr>
              <a:tr h="130305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charset="0"/>
                        </a:rPr>
                        <a:t>Charge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a:ln>
                            <a:noFill/>
                          </a:ln>
                          <a:solidFill>
                            <a:schemeClr val="tx1"/>
                          </a:solidFill>
                          <a:effectLst/>
                          <a:latin typeface="Times New Roman" charset="0"/>
                        </a:rPr>
                        <a:t>+2/3</a:t>
                      </a:r>
                    </a:p>
                  </a:txBody>
                  <a:tcPr marT="45710" marB="4571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5400" b="1" i="0" u="none" strike="noStrike" cap="none" normalizeH="0" baseline="0">
                          <a:ln>
                            <a:noFill/>
                          </a:ln>
                          <a:solidFill>
                            <a:srgbClr val="FF0000"/>
                          </a:solidFill>
                          <a:effectLst/>
                          <a:latin typeface="Times New Roman" charset="0"/>
                        </a:rPr>
                        <a:t>u</a:t>
                      </a:r>
                      <a:br>
                        <a:rPr kumimoji="0" lang="en-US" sz="5400" b="1" i="0" u="none" strike="noStrike" cap="none" normalizeH="0" baseline="0">
                          <a:ln>
                            <a:noFill/>
                          </a:ln>
                          <a:solidFill>
                            <a:srgbClr val="FF0000"/>
                          </a:solidFill>
                          <a:effectLst/>
                          <a:latin typeface="Times New Roman" charset="0"/>
                        </a:rPr>
                      </a:br>
                      <a:r>
                        <a:rPr kumimoji="0" lang="en-US" sz="2400" b="1" i="0" u="none" strike="noStrike" cap="none" normalizeH="0" baseline="0">
                          <a:ln>
                            <a:noFill/>
                          </a:ln>
                          <a:solidFill>
                            <a:srgbClr val="FF0000"/>
                          </a:solidFill>
                          <a:effectLst/>
                          <a:latin typeface="Times New Roman" charset="0"/>
                        </a:rPr>
                        <a:t>(up)</a:t>
                      </a:r>
                    </a:p>
                  </a:txBody>
                  <a:tcPr marT="45710" marB="4571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5400" b="1" i="0" u="none" strike="noStrike" cap="none" normalizeH="0" baseline="0">
                          <a:ln>
                            <a:noFill/>
                          </a:ln>
                          <a:solidFill>
                            <a:srgbClr val="FF0000"/>
                          </a:solidFill>
                          <a:effectLst/>
                          <a:latin typeface="Times New Roman" charset="0"/>
                        </a:rPr>
                        <a:t>c </a:t>
                      </a:r>
                      <a:r>
                        <a:rPr kumimoji="0" lang="en-US" sz="2400" b="1" i="0" u="none" strike="noStrike" cap="none" normalizeH="0" baseline="0">
                          <a:ln>
                            <a:noFill/>
                          </a:ln>
                          <a:solidFill>
                            <a:srgbClr val="FF0000"/>
                          </a:solidFill>
                          <a:effectLst/>
                          <a:latin typeface="Times New Roman" charset="0"/>
                        </a:rPr>
                        <a:t>(charm)</a:t>
                      </a:r>
                    </a:p>
                  </a:txBody>
                  <a:tcPr marT="45710" marB="4571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5400" b="1" i="0" u="none" strike="noStrike" cap="none" normalizeH="0" baseline="0" dirty="0">
                          <a:ln>
                            <a:noFill/>
                          </a:ln>
                          <a:solidFill>
                            <a:srgbClr val="FF0000"/>
                          </a:solidFill>
                          <a:effectLst/>
                          <a:latin typeface="Times New Roman" charset="0"/>
                        </a:rPr>
                        <a:t>t</a:t>
                      </a:r>
                      <a:br>
                        <a:rPr kumimoji="0" lang="en-US" sz="5400" b="1" i="0" u="none" strike="noStrike" cap="none" normalizeH="0" baseline="0" dirty="0">
                          <a:ln>
                            <a:noFill/>
                          </a:ln>
                          <a:solidFill>
                            <a:srgbClr val="FF0000"/>
                          </a:solidFill>
                          <a:effectLst/>
                          <a:latin typeface="Times New Roman" charset="0"/>
                        </a:rPr>
                      </a:br>
                      <a:r>
                        <a:rPr kumimoji="0" lang="en-US" sz="2400" b="1" i="0" u="none" strike="noStrike" cap="none" normalizeH="0" baseline="0" dirty="0">
                          <a:ln>
                            <a:noFill/>
                          </a:ln>
                          <a:solidFill>
                            <a:srgbClr val="FF0000"/>
                          </a:solidFill>
                          <a:effectLst/>
                          <a:latin typeface="Times New Roman" charset="0"/>
                        </a:rPr>
                        <a:t>(top)</a:t>
                      </a:r>
                    </a:p>
                  </a:txBody>
                  <a:tcPr marT="45710" marB="4571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CCFF"/>
                    </a:solidFill>
                  </a:tcPr>
                </a:tc>
                <a:extLst>
                  <a:ext uri="{0D108BD9-81ED-4DB2-BD59-A6C34878D82A}">
                    <a16:rowId xmlns="" xmlns:a16="http://schemas.microsoft.com/office/drawing/2014/main" val="10003"/>
                  </a:ext>
                </a:extLst>
              </a:tr>
            </a:tbl>
          </a:graphicData>
        </a:graphic>
      </p:graphicFrame>
      <p:sp>
        <p:nvSpPr>
          <p:cNvPr id="26651" name="Text Box 27"/>
          <p:cNvSpPr txBox="1">
            <a:spLocks noChangeArrowheads="1"/>
          </p:cNvSpPr>
          <p:nvPr/>
        </p:nvSpPr>
        <p:spPr bwMode="auto">
          <a:xfrm>
            <a:off x="3551238" y="5949950"/>
            <a:ext cx="6583362" cy="831850"/>
          </a:xfrm>
          <a:prstGeom prst="rect">
            <a:avLst/>
          </a:prstGeom>
          <a:solidFill>
            <a:srgbClr val="FF9966"/>
          </a:solidFill>
          <a:ln w="9525">
            <a:solidFill>
              <a:schemeClr val="tx1"/>
            </a:solidFill>
            <a:miter lim="800000"/>
            <a:headEnd/>
            <a:tailEnd/>
          </a:ln>
        </p:spPr>
        <p:txBody>
          <a:bodyPr wrap="none">
            <a:spAutoFit/>
          </a:bodyP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eaLnBrk="1" hangingPunct="1"/>
            <a:r>
              <a:rPr lang="en-US" altLang="en-US" sz="2400">
                <a:latin typeface="Times New Roman" panose="02020603050405020304" pitchFamily="18" charset="0"/>
              </a:rPr>
              <a:t>Also, each quark has a corresponding antiquark.</a:t>
            </a:r>
            <a:br>
              <a:rPr lang="en-US" altLang="en-US" sz="2400">
                <a:latin typeface="Times New Roman" panose="02020603050405020304" pitchFamily="18" charset="0"/>
              </a:rPr>
            </a:br>
            <a:r>
              <a:rPr lang="en-US" altLang="en-US" sz="2400">
                <a:latin typeface="Times New Roman" panose="02020603050405020304" pitchFamily="18" charset="0"/>
              </a:rPr>
              <a:t>The </a:t>
            </a:r>
            <a:r>
              <a:rPr lang="en-US" altLang="en-US" sz="2400" b="1">
                <a:solidFill>
                  <a:schemeClr val="accent2"/>
                </a:solidFill>
                <a:latin typeface="Times New Roman" panose="02020603050405020304" pitchFamily="18" charset="0"/>
              </a:rPr>
              <a:t>antiquarks</a:t>
            </a:r>
            <a:r>
              <a:rPr lang="en-US" altLang="en-US" sz="2400">
                <a:latin typeface="Times New Roman" panose="02020603050405020304" pitchFamily="18" charset="0"/>
              </a:rPr>
              <a:t> have </a:t>
            </a:r>
            <a:r>
              <a:rPr lang="en-US" altLang="en-US" sz="2400" b="1">
                <a:solidFill>
                  <a:schemeClr val="accent2"/>
                </a:solidFill>
                <a:latin typeface="Times New Roman" panose="02020603050405020304" pitchFamily="18" charset="0"/>
              </a:rPr>
              <a:t>opposite charge</a:t>
            </a:r>
            <a:r>
              <a:rPr lang="en-US" altLang="en-US" sz="2400">
                <a:latin typeface="Times New Roman" panose="02020603050405020304" pitchFamily="18" charset="0"/>
              </a:rPr>
              <a:t> to the quarks</a:t>
            </a:r>
          </a:p>
        </p:txBody>
      </p:sp>
      <p:sp>
        <p:nvSpPr>
          <p:cNvPr id="26652" name="Text Box 28"/>
          <p:cNvSpPr txBox="1">
            <a:spLocks noChangeArrowheads="1"/>
          </p:cNvSpPr>
          <p:nvPr/>
        </p:nvSpPr>
        <p:spPr bwMode="auto">
          <a:xfrm>
            <a:off x="1752600" y="3124200"/>
            <a:ext cx="1669047" cy="120032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eaLnBrk="1" hangingPunct="1"/>
            <a:r>
              <a:rPr lang="en-US" altLang="en-US" sz="2400" dirty="0">
                <a:latin typeface="Times New Roman" panose="02020603050405020304" pitchFamily="18" charset="0"/>
              </a:rPr>
              <a:t>Fractionally</a:t>
            </a:r>
            <a:br>
              <a:rPr lang="en-US" altLang="en-US" sz="2400" dirty="0">
                <a:latin typeface="Times New Roman" panose="02020603050405020304" pitchFamily="18" charset="0"/>
              </a:rPr>
            </a:br>
            <a:r>
              <a:rPr lang="en-US" altLang="en-US" sz="2400" dirty="0">
                <a:latin typeface="Times New Roman" panose="02020603050405020304" pitchFamily="18" charset="0"/>
              </a:rPr>
              <a:t>charged</a:t>
            </a:r>
            <a:br>
              <a:rPr lang="en-US" altLang="en-US" sz="2400" dirty="0">
                <a:latin typeface="Times New Roman" panose="02020603050405020304" pitchFamily="18" charset="0"/>
              </a:rPr>
            </a:br>
            <a:r>
              <a:rPr lang="en-US" altLang="en-US" sz="2400" dirty="0">
                <a:latin typeface="Times New Roman" panose="02020603050405020304" pitchFamily="18" charset="0"/>
              </a:rPr>
              <a:t>particles!</a:t>
            </a:r>
          </a:p>
        </p:txBody>
      </p:sp>
      <p:sp>
        <p:nvSpPr>
          <p:cNvPr id="26653" name="Line 29"/>
          <p:cNvSpPr>
            <a:spLocks noChangeShapeType="1"/>
          </p:cNvSpPr>
          <p:nvPr/>
        </p:nvSpPr>
        <p:spPr bwMode="auto">
          <a:xfrm>
            <a:off x="2743200" y="4724400"/>
            <a:ext cx="9144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26654" name="Line 30"/>
          <p:cNvSpPr>
            <a:spLocks noChangeShapeType="1"/>
          </p:cNvSpPr>
          <p:nvPr/>
        </p:nvSpPr>
        <p:spPr bwMode="auto">
          <a:xfrm>
            <a:off x="3352800" y="3886200"/>
            <a:ext cx="381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26655" name="AutoShape 31"/>
          <p:cNvSpPr>
            <a:spLocks noChangeArrowheads="1"/>
          </p:cNvSpPr>
          <p:nvPr/>
        </p:nvSpPr>
        <p:spPr bwMode="auto">
          <a:xfrm>
            <a:off x="5486400" y="1981201"/>
            <a:ext cx="4267200" cy="485775"/>
          </a:xfrm>
          <a:custGeom>
            <a:avLst/>
            <a:gdLst>
              <a:gd name="T0" fmla="*/ 2147483647 w 21600"/>
              <a:gd name="T1" fmla="*/ 0 h 21600"/>
              <a:gd name="T2" fmla="*/ 0 w 21600"/>
              <a:gd name="T3" fmla="*/ 122848202 h 21600"/>
              <a:gd name="T4" fmla="*/ 2147483647 w 21600"/>
              <a:gd name="T5" fmla="*/ 245695909 h 21600"/>
              <a:gd name="T6" fmla="*/ 2147483647 w 21600"/>
              <a:gd name="T7" fmla="*/ 122848202 h 21600"/>
              <a:gd name="T8" fmla="*/ 17694720 60000 65536"/>
              <a:gd name="T9" fmla="*/ 11796480 60000 65536"/>
              <a:gd name="T10" fmla="*/ 5898240 60000 65536"/>
              <a:gd name="T11" fmla="*/ 0 60000 65536"/>
              <a:gd name="T12" fmla="*/ 3375 w 21600"/>
              <a:gd name="T13" fmla="*/ 5082 h 21600"/>
              <a:gd name="T14" fmla="*/ 19430 w 21600"/>
              <a:gd name="T15" fmla="*/ 16518 h 21600"/>
            </a:gdLst>
            <a:ahLst/>
            <a:cxnLst>
              <a:cxn ang="T8">
                <a:pos x="T0" y="T1"/>
              </a:cxn>
              <a:cxn ang="T9">
                <a:pos x="T2" y="T3"/>
              </a:cxn>
              <a:cxn ang="T10">
                <a:pos x="T4" y="T5"/>
              </a:cxn>
              <a:cxn ang="T11">
                <a:pos x="T6" y="T7"/>
              </a:cxn>
            </a:cxnLst>
            <a:rect l="T12" t="T13" r="T14" b="T15"/>
            <a:pathLst>
              <a:path w="21600" h="21600">
                <a:moveTo>
                  <a:pt x="17502" y="0"/>
                </a:moveTo>
                <a:lnTo>
                  <a:pt x="17502" y="5082"/>
                </a:lnTo>
                <a:lnTo>
                  <a:pt x="3375" y="5082"/>
                </a:lnTo>
                <a:lnTo>
                  <a:pt x="3375" y="16518"/>
                </a:lnTo>
                <a:lnTo>
                  <a:pt x="17502" y="16518"/>
                </a:lnTo>
                <a:lnTo>
                  <a:pt x="17502" y="21600"/>
                </a:lnTo>
                <a:lnTo>
                  <a:pt x="21600" y="10800"/>
                </a:lnTo>
                <a:lnTo>
                  <a:pt x="17502" y="0"/>
                </a:lnTo>
                <a:close/>
              </a:path>
              <a:path w="21600" h="21600">
                <a:moveTo>
                  <a:pt x="1350" y="5082"/>
                </a:moveTo>
                <a:lnTo>
                  <a:pt x="1350" y="16518"/>
                </a:lnTo>
                <a:lnTo>
                  <a:pt x="2700" y="16518"/>
                </a:lnTo>
                <a:lnTo>
                  <a:pt x="2700" y="5082"/>
                </a:lnTo>
                <a:lnTo>
                  <a:pt x="1350" y="5082"/>
                </a:lnTo>
                <a:close/>
              </a:path>
              <a:path w="21600" h="21600">
                <a:moveTo>
                  <a:pt x="0" y="5082"/>
                </a:moveTo>
                <a:lnTo>
                  <a:pt x="0" y="16518"/>
                </a:lnTo>
                <a:lnTo>
                  <a:pt x="675" y="16518"/>
                </a:lnTo>
                <a:lnTo>
                  <a:pt x="675" y="5082"/>
                </a:lnTo>
                <a:lnTo>
                  <a:pt x="0" y="5082"/>
                </a:lnTo>
                <a:close/>
              </a:path>
            </a:pathLst>
          </a:custGeom>
          <a:solidFill>
            <a:srgbClr val="FF9966"/>
          </a:solidFill>
          <a:ln w="9525">
            <a:solidFill>
              <a:schemeClr val="tx1"/>
            </a:solidFill>
            <a:miter lim="800000"/>
            <a:headEnd/>
            <a:tailEnd/>
          </a:ln>
        </p:spPr>
        <p:txBody>
          <a:bodyPr wrap="none" anchor="ct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algn="ctr" eaLnBrk="1" hangingPunct="1"/>
            <a:r>
              <a:rPr lang="en-US" altLang="en-US">
                <a:latin typeface="Times New Roman" panose="02020603050405020304" pitchFamily="18" charset="0"/>
              </a:rPr>
              <a:t>Increasing mass</a:t>
            </a:r>
          </a:p>
        </p:txBody>
      </p:sp>
    </p:spTree>
    <p:extLst>
      <p:ext uri="{BB962C8B-B14F-4D97-AF65-F5344CB8AC3E}">
        <p14:creationId xmlns:p14="http://schemas.microsoft.com/office/powerpoint/2010/main" val="3219878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2209800" y="304800"/>
            <a:ext cx="7772400" cy="1143000"/>
          </a:xfrm>
        </p:spPr>
        <p:txBody>
          <a:bodyPr/>
          <a:lstStyle/>
          <a:p>
            <a:r>
              <a:rPr lang="en-US" altLang="en-US" smtClean="0"/>
              <a:t>Matter and Antimatter</a:t>
            </a:r>
          </a:p>
        </p:txBody>
      </p:sp>
      <p:sp>
        <p:nvSpPr>
          <p:cNvPr id="16387" name="Rectangle 3"/>
          <p:cNvSpPr>
            <a:spLocks noGrp="1" noChangeArrowheads="1"/>
          </p:cNvSpPr>
          <p:nvPr>
            <p:ph type="body" sz="half" idx="1"/>
          </p:nvPr>
        </p:nvSpPr>
        <p:spPr>
          <a:xfrm>
            <a:off x="258183" y="1524000"/>
            <a:ext cx="6852621" cy="4114800"/>
          </a:xfrm>
        </p:spPr>
        <p:txBody>
          <a:bodyPr/>
          <a:lstStyle/>
          <a:p>
            <a:pPr>
              <a:buFont typeface="Wingdings" panose="05000000000000000000" pitchFamily="2" charset="2"/>
              <a:buChar char="q"/>
            </a:pPr>
            <a:r>
              <a:rPr lang="en-US" altLang="en-US" dirty="0"/>
              <a:t>For every particle ever found, there is a corresponding antimatter particle or </a:t>
            </a:r>
            <a:r>
              <a:rPr lang="en-US" altLang="en-US" dirty="0" smtClean="0"/>
              <a:t>antiparticle</a:t>
            </a:r>
          </a:p>
          <a:p>
            <a:pPr>
              <a:buFont typeface="Wingdings" panose="05000000000000000000" pitchFamily="2" charset="2"/>
              <a:buChar char="q"/>
            </a:pPr>
            <a:endParaRPr lang="en-US" altLang="en-US" dirty="0"/>
          </a:p>
          <a:p>
            <a:pPr>
              <a:buFont typeface="Wingdings" panose="05000000000000000000" pitchFamily="2" charset="2"/>
              <a:buChar char="q"/>
            </a:pPr>
            <a:r>
              <a:rPr lang="en-US" altLang="en-US" dirty="0"/>
              <a:t>They look just like matter but have the opposite </a:t>
            </a:r>
            <a:r>
              <a:rPr lang="en-US" altLang="en-US" dirty="0" smtClean="0"/>
              <a:t>charge</a:t>
            </a:r>
          </a:p>
          <a:p>
            <a:pPr>
              <a:buFont typeface="Wingdings" panose="05000000000000000000" pitchFamily="2" charset="2"/>
              <a:buChar char="q"/>
            </a:pPr>
            <a:endParaRPr lang="en-US" altLang="en-US" dirty="0"/>
          </a:p>
          <a:p>
            <a:pPr>
              <a:buFont typeface="Wingdings" panose="05000000000000000000" pitchFamily="2" charset="2"/>
              <a:buChar char="q"/>
            </a:pPr>
            <a:r>
              <a:rPr lang="en-US" altLang="en-US" dirty="0"/>
              <a:t>Particles are created or destroyed in pairs</a:t>
            </a:r>
          </a:p>
        </p:txBody>
      </p:sp>
      <p:pic>
        <p:nvPicPr>
          <p:cNvPr id="16388" name="Picture 6" descr="C:\My Documents\ATLAS\StdMod2\annihilate.gif"/>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7009321" y="2145255"/>
            <a:ext cx="4877879" cy="2426745"/>
          </a:xfrm>
        </p:spPr>
      </p:pic>
    </p:spTree>
    <p:extLst>
      <p:ext uri="{BB962C8B-B14F-4D97-AF65-F5344CB8AC3E}">
        <p14:creationId xmlns:p14="http://schemas.microsoft.com/office/powerpoint/2010/main" val="2870213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609600" y="540572"/>
            <a:ext cx="10972800" cy="1066800"/>
          </a:xfrm>
        </p:spPr>
        <p:txBody>
          <a:bodyPr/>
          <a:lstStyle/>
          <a:p>
            <a:r>
              <a:rPr lang="en-US" altLang="en-US" dirty="0" smtClean="0"/>
              <a:t>Particles can decay</a:t>
            </a:r>
          </a:p>
        </p:txBody>
      </p:sp>
      <p:sp>
        <p:nvSpPr>
          <p:cNvPr id="17411" name="Rectangle 3"/>
          <p:cNvSpPr>
            <a:spLocks noGrp="1" noChangeArrowheads="1"/>
          </p:cNvSpPr>
          <p:nvPr>
            <p:ph type="body" sz="half" idx="1"/>
          </p:nvPr>
        </p:nvSpPr>
        <p:spPr>
          <a:xfrm>
            <a:off x="609599" y="2249425"/>
            <a:ext cx="11116235" cy="4525963"/>
          </a:xfrm>
        </p:spPr>
        <p:txBody>
          <a:bodyPr/>
          <a:lstStyle/>
          <a:p>
            <a:pPr>
              <a:buFont typeface="Wingdings" panose="05000000000000000000" pitchFamily="2" charset="2"/>
              <a:buChar char="q"/>
            </a:pPr>
            <a:r>
              <a:rPr lang="en-US" altLang="en-US" sz="2800" dirty="0"/>
              <a:t>Particles may decay, i.e. transform from one to another</a:t>
            </a:r>
          </a:p>
          <a:p>
            <a:pPr>
              <a:buFont typeface="Wingdings" panose="05000000000000000000" pitchFamily="2" charset="2"/>
              <a:buChar char="q"/>
            </a:pPr>
            <a:r>
              <a:rPr lang="en-US" altLang="en-US" sz="2800" dirty="0"/>
              <a:t>Most are unstable</a:t>
            </a:r>
          </a:p>
          <a:p>
            <a:pPr>
              <a:spcBef>
                <a:spcPts val="1200"/>
              </a:spcBef>
              <a:buFont typeface="Wingdings" panose="05000000000000000000" pitchFamily="2" charset="2"/>
              <a:buChar char="q"/>
            </a:pPr>
            <a:r>
              <a:rPr lang="en-US" altLang="en-US" sz="2800" dirty="0"/>
              <a:t>Proton and electron are </a:t>
            </a:r>
            <a:r>
              <a:rPr lang="en-US" altLang="en-US" sz="2800" dirty="0" smtClean="0"/>
              <a:t>stable</a:t>
            </a:r>
          </a:p>
          <a:p>
            <a:pPr>
              <a:buFont typeface="Wingdings" panose="05000000000000000000" pitchFamily="2" charset="2"/>
              <a:buChar char="q"/>
            </a:pPr>
            <a:r>
              <a:rPr lang="en-US" altLang="en-US" sz="2800" dirty="0"/>
              <a:t>Neutron can decay to electron and a proton</a:t>
            </a:r>
          </a:p>
          <a:p>
            <a:pPr>
              <a:buFont typeface="Wingdings" panose="05000000000000000000" pitchFamily="2" charset="2"/>
              <a:buChar char="q"/>
            </a:pPr>
            <a:r>
              <a:rPr lang="en-US" altLang="en-US" sz="2800" dirty="0"/>
              <a:t>Energy appears to be missing.  It is carried off by a neutrino</a:t>
            </a:r>
          </a:p>
          <a:p>
            <a:endParaRPr lang="en-US" altLang="en-US" sz="2800" dirty="0"/>
          </a:p>
        </p:txBody>
      </p:sp>
    </p:spTree>
    <p:extLst>
      <p:ext uri="{BB962C8B-B14F-4D97-AF65-F5344CB8AC3E}">
        <p14:creationId xmlns:p14="http://schemas.microsoft.com/office/powerpoint/2010/main" val="3852491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1809" y="2757486"/>
            <a:ext cx="7190823" cy="3048000"/>
          </a:xfrm>
        </p:spPr>
        <p:txBody>
          <a:bodyPr/>
          <a:lstStyle/>
          <a:p>
            <a:pPr>
              <a:lnSpc>
                <a:spcPct val="150000"/>
              </a:lnSpc>
            </a:pPr>
            <a:r>
              <a:rPr lang="en-AU" dirty="0"/>
              <a:t>Review – The Quantum Nature of Matter</a:t>
            </a:r>
          </a:p>
          <a:p>
            <a:pPr>
              <a:lnSpc>
                <a:spcPct val="150000"/>
              </a:lnSpc>
            </a:pPr>
            <a:r>
              <a:rPr lang="en-AU" b="1" dirty="0">
                <a:solidFill>
                  <a:srgbClr val="0070C0"/>
                </a:solidFill>
              </a:rPr>
              <a:t>The Standard Model</a:t>
            </a:r>
          </a:p>
          <a:p>
            <a:pPr marL="109537" indent="0">
              <a:lnSpc>
                <a:spcPct val="150000"/>
              </a:lnSpc>
              <a:buNone/>
            </a:pPr>
            <a:r>
              <a:rPr lang="en-AU" b="1" dirty="0">
                <a:solidFill>
                  <a:schemeClr val="accent6">
                    <a:lumMod val="75000"/>
                  </a:schemeClr>
                </a:solidFill>
              </a:rPr>
              <a:t>   From simple, to complicated and then   </a:t>
            </a:r>
          </a:p>
          <a:p>
            <a:pPr marL="109537" indent="0">
              <a:lnSpc>
                <a:spcPct val="150000"/>
              </a:lnSpc>
              <a:buNone/>
            </a:pPr>
            <a:r>
              <a:rPr lang="en-AU" b="1" dirty="0">
                <a:solidFill>
                  <a:schemeClr val="accent6">
                    <a:lumMod val="75000"/>
                  </a:schemeClr>
                </a:solidFill>
              </a:rPr>
              <a:t>   back to simple again</a:t>
            </a:r>
          </a:p>
          <a:p>
            <a:pPr>
              <a:lnSpc>
                <a:spcPct val="150000"/>
              </a:lnSpc>
            </a:pPr>
            <a:endParaRPr lang="en-AU" b="1" dirty="0">
              <a:solidFill>
                <a:srgbClr val="0070C0"/>
              </a:solidFill>
            </a:endParaRPr>
          </a:p>
        </p:txBody>
      </p:sp>
      <p:pic>
        <p:nvPicPr>
          <p:cNvPr id="2" name="Picture 1"/>
          <p:cNvPicPr>
            <a:picLocks noChangeAspect="1"/>
          </p:cNvPicPr>
          <p:nvPr/>
        </p:nvPicPr>
        <p:blipFill rotWithShape="1">
          <a:blip r:embed="rId2"/>
          <a:srcRect l="5734" t="751" r="12159" b="11161"/>
          <a:stretch/>
        </p:blipFill>
        <p:spPr>
          <a:xfrm>
            <a:off x="290302" y="469900"/>
            <a:ext cx="3983183" cy="1905000"/>
          </a:xfrm>
          <a:prstGeom prst="rect">
            <a:avLst/>
          </a:prstGeom>
        </p:spPr>
      </p:pic>
      <p:pic>
        <p:nvPicPr>
          <p:cNvPr id="3074" name="Picture 2" descr="https://upload.wikimedia.org/wikipedia/commons/thumb/0/00/Standard_Model_of_Elementary_Particles.svg/375px-Standard_Model_of_Elementary_Particles.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265" y="1699492"/>
            <a:ext cx="5079735" cy="3819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73981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80291" y="533074"/>
            <a:ext cx="7772400" cy="533400"/>
          </a:xfrm>
        </p:spPr>
        <p:txBody>
          <a:bodyPr/>
          <a:lstStyle/>
          <a:p>
            <a:pPr eaLnBrk="1" hangingPunct="1"/>
            <a:r>
              <a:rPr lang="en-US" altLang="en-US" dirty="0">
                <a:solidFill>
                  <a:schemeClr val="tx1"/>
                </a:solidFill>
                <a:effectLst>
                  <a:outerShdw blurRad="38100" dist="38100" dir="2700000" algn="tl">
                    <a:srgbClr val="000000">
                      <a:alpha val="43137"/>
                    </a:srgbClr>
                  </a:outerShdw>
                </a:effectLst>
              </a:rPr>
              <a:t>The 6 Quarks, when &amp; where…</a:t>
            </a:r>
          </a:p>
        </p:txBody>
      </p:sp>
      <p:sp>
        <p:nvSpPr>
          <p:cNvPr id="27651" name="Text Box 3"/>
          <p:cNvSpPr txBox="1">
            <a:spLocks noChangeArrowheads="1"/>
          </p:cNvSpPr>
          <p:nvPr/>
        </p:nvSpPr>
        <p:spPr bwMode="auto">
          <a:xfrm>
            <a:off x="2438400" y="14890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algn="ctr" eaLnBrk="1" hangingPunct="1"/>
            <a:endParaRPr lang="en-US" altLang="en-US" sz="2400">
              <a:latin typeface="Times New Roman" panose="02020603050405020304" pitchFamily="18" charset="0"/>
            </a:endParaRPr>
          </a:p>
        </p:txBody>
      </p:sp>
      <p:graphicFrame>
        <p:nvGraphicFramePr>
          <p:cNvPr id="121860" name="Group 4"/>
          <p:cNvGraphicFramePr>
            <a:graphicFrameLocks noGrp="1"/>
          </p:cNvGraphicFramePr>
          <p:nvPr>
            <p:extLst>
              <p:ext uri="{D42A27DB-BD31-4B8C-83A1-F6EECF244321}">
                <p14:modId xmlns:p14="http://schemas.microsoft.com/office/powerpoint/2010/main" val="653442097"/>
              </p:ext>
            </p:extLst>
          </p:nvPr>
        </p:nvGraphicFramePr>
        <p:xfrm>
          <a:off x="480291" y="1207341"/>
          <a:ext cx="10982037" cy="5117260"/>
        </p:xfrm>
        <a:graphic>
          <a:graphicData uri="http://schemas.openxmlformats.org/drawingml/2006/table">
            <a:tbl>
              <a:tblPr/>
              <a:tblGrid>
                <a:gridCol w="1295758">
                  <a:extLst>
                    <a:ext uri="{9D8B030D-6E8A-4147-A177-3AD203B41FA5}">
                      <a16:colId xmlns="" xmlns:a16="http://schemas.microsoft.com/office/drawing/2014/main" val="20000"/>
                    </a:ext>
                  </a:extLst>
                </a:gridCol>
                <a:gridCol w="1067095">
                  <a:extLst>
                    <a:ext uri="{9D8B030D-6E8A-4147-A177-3AD203B41FA5}">
                      <a16:colId xmlns="" xmlns:a16="http://schemas.microsoft.com/office/drawing/2014/main" val="20001"/>
                    </a:ext>
                  </a:extLst>
                </a:gridCol>
                <a:gridCol w="1295758">
                  <a:extLst>
                    <a:ext uri="{9D8B030D-6E8A-4147-A177-3AD203B41FA5}">
                      <a16:colId xmlns="" xmlns:a16="http://schemas.microsoft.com/office/drawing/2014/main" val="20002"/>
                    </a:ext>
                  </a:extLst>
                </a:gridCol>
                <a:gridCol w="1448200">
                  <a:extLst>
                    <a:ext uri="{9D8B030D-6E8A-4147-A177-3AD203B41FA5}">
                      <a16:colId xmlns="" xmlns:a16="http://schemas.microsoft.com/office/drawing/2014/main" val="20003"/>
                    </a:ext>
                  </a:extLst>
                </a:gridCol>
                <a:gridCol w="5875226">
                  <a:extLst>
                    <a:ext uri="{9D8B030D-6E8A-4147-A177-3AD203B41FA5}">
                      <a16:colId xmlns="" xmlns:a16="http://schemas.microsoft.com/office/drawing/2014/main" val="20004"/>
                    </a:ext>
                  </a:extLst>
                </a:gridCol>
              </a:tblGrid>
              <a:tr h="5851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Times New Roman" charset="0"/>
                        </a:rPr>
                        <a:t>Quark</a:t>
                      </a:r>
                    </a:p>
                  </a:txBody>
                  <a:tcPr marT="45709" marB="45709"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Times New Roman" charset="0"/>
                        </a:rPr>
                        <a:t>Date</a:t>
                      </a:r>
                    </a:p>
                  </a:txBody>
                  <a:tcPr marT="45709" marB="4570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Times New Roman" charset="0"/>
                        </a:rPr>
                        <a:t>Where</a:t>
                      </a:r>
                    </a:p>
                  </a:txBody>
                  <a:tcPr marT="45709" marB="4570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Times New Roman" charset="0"/>
                        </a:rPr>
                        <a:t>Mass</a:t>
                      </a:r>
                      <a:br>
                        <a:rPr kumimoji="0" lang="en-US" sz="2400" b="1" i="0" u="none" strike="noStrike" cap="none" normalizeH="0" baseline="0">
                          <a:ln>
                            <a:noFill/>
                          </a:ln>
                          <a:solidFill>
                            <a:schemeClr val="tx1"/>
                          </a:solidFill>
                          <a:effectLst/>
                          <a:latin typeface="Times New Roman" charset="0"/>
                        </a:rPr>
                      </a:br>
                      <a:r>
                        <a:rPr kumimoji="0" lang="en-US" sz="2400" b="1" i="0" u="none" strike="noStrike" cap="none" normalizeH="0" baseline="0">
                          <a:ln>
                            <a:noFill/>
                          </a:ln>
                          <a:solidFill>
                            <a:schemeClr val="tx1"/>
                          </a:solidFill>
                          <a:effectLst/>
                          <a:latin typeface="Times New Roman" charset="0"/>
                        </a:rPr>
                        <a:t>[GeV/</a:t>
                      </a:r>
                      <a:r>
                        <a:rPr kumimoji="0" lang="en-US" sz="2400" b="1" i="1" u="none" strike="noStrike" cap="none" normalizeH="0" baseline="0">
                          <a:ln>
                            <a:noFill/>
                          </a:ln>
                          <a:solidFill>
                            <a:schemeClr val="tx1"/>
                          </a:solidFill>
                          <a:effectLst/>
                          <a:latin typeface="Times New Roman" charset="0"/>
                        </a:rPr>
                        <a:t>c</a:t>
                      </a:r>
                      <a:r>
                        <a:rPr kumimoji="0" lang="en-US" sz="2400" b="1" i="0" u="none" strike="noStrike" cap="none" normalizeH="0" baseline="30000">
                          <a:ln>
                            <a:noFill/>
                          </a:ln>
                          <a:solidFill>
                            <a:schemeClr val="tx1"/>
                          </a:solidFill>
                          <a:effectLst/>
                          <a:latin typeface="Times New Roman" charset="0"/>
                        </a:rPr>
                        <a:t>2</a:t>
                      </a:r>
                      <a:r>
                        <a:rPr kumimoji="0" lang="en-US" sz="2400" b="1" i="0" u="none" strike="noStrike" cap="none" normalizeH="0" baseline="0">
                          <a:ln>
                            <a:noFill/>
                          </a:ln>
                          <a:solidFill>
                            <a:schemeClr val="tx1"/>
                          </a:solidFill>
                          <a:effectLst/>
                          <a:latin typeface="Times New Roman" charset="0"/>
                        </a:rPr>
                        <a:t>]</a:t>
                      </a:r>
                    </a:p>
                  </a:txBody>
                  <a:tcPr marT="45709" marB="4570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Times New Roman" charset="0"/>
                        </a:rPr>
                        <a:t>Comment</a:t>
                      </a:r>
                    </a:p>
                  </a:txBody>
                  <a:tcPr marT="45709" marB="45709"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CC"/>
                    </a:solidFill>
                  </a:tcPr>
                </a:tc>
                <a:extLst>
                  <a:ext uri="{0D108BD9-81ED-4DB2-BD59-A6C34878D82A}">
                    <a16:rowId xmlns="" xmlns:a16="http://schemas.microsoft.com/office/drawing/2014/main" val="10000"/>
                  </a:ext>
                </a:extLst>
              </a:tr>
              <a:tr h="104079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rgbClr val="FF0000"/>
                          </a:solidFill>
                          <a:effectLst/>
                          <a:latin typeface="Times New Roman" charset="0"/>
                        </a:rPr>
                        <a:t>up, down</a:t>
                      </a:r>
                    </a:p>
                  </a:txBody>
                  <a:tcPr marT="45709" marB="45709"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charset="0"/>
                        </a:rPr>
                        <a:t>-</a:t>
                      </a:r>
                    </a:p>
                  </a:txBody>
                  <a:tcPr marT="45709" marB="4570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charset="0"/>
                        </a:rPr>
                        <a:t>-</a:t>
                      </a:r>
                    </a:p>
                  </a:txBody>
                  <a:tcPr marT="45709" marB="4570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rgbClr val="FF0000"/>
                          </a:solidFill>
                          <a:effectLst/>
                          <a:latin typeface="Times New Roman" charset="0"/>
                        </a:rPr>
                        <a:t>~0.005, ~0.010</a:t>
                      </a:r>
                    </a:p>
                  </a:txBody>
                  <a:tcPr marT="45709" marB="4570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charset="0"/>
                        </a:rPr>
                        <a:t>Constituents of hadrons, most prominently, proton and neutrons.</a:t>
                      </a:r>
                    </a:p>
                  </a:txBody>
                  <a:tcPr marT="45709" marB="45709"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 xmlns:a16="http://schemas.microsoft.com/office/drawing/2014/main" val="10001"/>
                  </a:ext>
                </a:extLst>
              </a:tr>
              <a:tr h="71156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rgbClr val="FF0000"/>
                          </a:solidFill>
                          <a:effectLst/>
                          <a:latin typeface="Times New Roman" charset="0"/>
                        </a:rPr>
                        <a:t>strange</a:t>
                      </a:r>
                    </a:p>
                  </a:txBody>
                  <a:tcPr marT="45709" marB="45709"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charset="0"/>
                        </a:rPr>
                        <a:t>1947</a:t>
                      </a:r>
                    </a:p>
                  </a:txBody>
                  <a:tcPr marT="45709" marB="4570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charset="0"/>
                        </a:rPr>
                        <a:t>-</a:t>
                      </a:r>
                    </a:p>
                  </a:txBody>
                  <a:tcPr marT="45709" marB="4570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rgbClr val="FF0000"/>
                          </a:solidFill>
                          <a:effectLst/>
                          <a:latin typeface="Times New Roman" charset="0"/>
                        </a:rPr>
                        <a:t>~0.2</a:t>
                      </a:r>
                    </a:p>
                  </a:txBody>
                  <a:tcPr marT="45709" marB="4570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charset="0"/>
                        </a:rPr>
                        <a:t>discovered in cosmic rays</a:t>
                      </a:r>
                    </a:p>
                  </a:txBody>
                  <a:tcPr marT="45709" marB="45709"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 xmlns:a16="http://schemas.microsoft.com/office/drawing/2014/main" val="10002"/>
                  </a:ext>
                </a:extLst>
              </a:tr>
              <a:tr h="78467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rgbClr val="FF0000"/>
                          </a:solidFill>
                          <a:effectLst/>
                          <a:latin typeface="Times New Roman" charset="0"/>
                        </a:rPr>
                        <a:t>charm</a:t>
                      </a:r>
                    </a:p>
                  </a:txBody>
                  <a:tcPr marT="45709" marB="45709"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charset="0"/>
                        </a:rPr>
                        <a:t>1974</a:t>
                      </a:r>
                    </a:p>
                  </a:txBody>
                  <a:tcPr marT="45709" marB="4570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charset="0"/>
                        </a:rPr>
                        <a:t>SLAC/</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charset="0"/>
                        </a:rPr>
                        <a:t>BNL</a:t>
                      </a:r>
                    </a:p>
                  </a:txBody>
                  <a:tcPr marT="45709" marB="4570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rgbClr val="FF0000"/>
                          </a:solidFill>
                          <a:effectLst/>
                          <a:latin typeface="Times New Roman" charset="0"/>
                        </a:rPr>
                        <a:t>~1.5</a:t>
                      </a:r>
                    </a:p>
                  </a:txBody>
                  <a:tcPr marT="45709" marB="4570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charset="0"/>
                        </a:rPr>
                        <a:t>Discovered simultaneously in both </a:t>
                      </a:r>
                      <a:r>
                        <a:rPr kumimoji="0" lang="en-US" sz="2400" b="0" i="1" u="none" strike="noStrike" cap="none" normalizeH="0" baseline="0">
                          <a:ln>
                            <a:noFill/>
                          </a:ln>
                          <a:solidFill>
                            <a:schemeClr val="tx1"/>
                          </a:solidFill>
                          <a:effectLst/>
                          <a:latin typeface="Times New Roman" charset="0"/>
                        </a:rPr>
                        <a:t>pp</a:t>
                      </a:r>
                      <a:r>
                        <a:rPr kumimoji="0" lang="en-US" sz="2400" b="0" i="0" u="none" strike="noStrike" cap="none" normalizeH="0" baseline="0">
                          <a:ln>
                            <a:noFill/>
                          </a:ln>
                          <a:solidFill>
                            <a:schemeClr val="tx1"/>
                          </a:solidFill>
                          <a:effectLst/>
                          <a:latin typeface="Times New Roman" charset="0"/>
                        </a:rPr>
                        <a:t> and </a:t>
                      </a:r>
                      <a:r>
                        <a:rPr kumimoji="0" lang="en-US" sz="2400" b="0" i="1" u="none" strike="noStrike" cap="none" normalizeH="0" baseline="0">
                          <a:ln>
                            <a:noFill/>
                          </a:ln>
                          <a:solidFill>
                            <a:schemeClr val="tx1"/>
                          </a:solidFill>
                          <a:effectLst/>
                          <a:latin typeface="Times New Roman" charset="0"/>
                        </a:rPr>
                        <a:t>e</a:t>
                      </a:r>
                      <a:r>
                        <a:rPr kumimoji="0" lang="en-US" sz="2400" b="0" i="1" u="none" strike="noStrike" cap="none" normalizeH="0" baseline="30000">
                          <a:ln>
                            <a:noFill/>
                          </a:ln>
                          <a:solidFill>
                            <a:schemeClr val="tx1"/>
                          </a:solidFill>
                          <a:effectLst/>
                          <a:latin typeface="Times New Roman" charset="0"/>
                        </a:rPr>
                        <a:t>+</a:t>
                      </a:r>
                      <a:r>
                        <a:rPr kumimoji="0" lang="en-US" sz="2400" b="0" i="1" u="none" strike="noStrike" cap="none" normalizeH="0" baseline="0">
                          <a:ln>
                            <a:noFill/>
                          </a:ln>
                          <a:solidFill>
                            <a:schemeClr val="tx1"/>
                          </a:solidFill>
                          <a:effectLst/>
                          <a:latin typeface="Times New Roman" charset="0"/>
                        </a:rPr>
                        <a:t>e</a:t>
                      </a:r>
                      <a:r>
                        <a:rPr kumimoji="0" lang="en-US" sz="2400" b="0" i="0" u="none" strike="noStrike" cap="none" normalizeH="0" baseline="30000">
                          <a:ln>
                            <a:noFill/>
                          </a:ln>
                          <a:solidFill>
                            <a:schemeClr val="tx1"/>
                          </a:solidFill>
                          <a:effectLst/>
                          <a:latin typeface="Times New Roman" charset="0"/>
                        </a:rPr>
                        <a:t>-</a:t>
                      </a:r>
                      <a:r>
                        <a:rPr kumimoji="0" lang="en-US" sz="2400" b="0" i="0" u="none" strike="noStrike" cap="none" normalizeH="0" baseline="0">
                          <a:ln>
                            <a:noFill/>
                          </a:ln>
                          <a:solidFill>
                            <a:schemeClr val="tx1"/>
                          </a:solidFill>
                          <a:effectLst/>
                          <a:latin typeface="Times New Roman" charset="0"/>
                        </a:rPr>
                        <a:t> collisions.</a:t>
                      </a:r>
                    </a:p>
                  </a:txBody>
                  <a:tcPr marT="45709" marB="45709"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 xmlns:a16="http://schemas.microsoft.com/office/drawing/2014/main" val="10003"/>
                  </a:ext>
                </a:extLst>
              </a:tr>
              <a:tr h="72061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rgbClr val="FF0000"/>
                          </a:solidFill>
                          <a:effectLst/>
                          <a:latin typeface="Times New Roman" charset="0"/>
                        </a:rPr>
                        <a:t>bottom</a:t>
                      </a:r>
                    </a:p>
                  </a:txBody>
                  <a:tcPr marT="45709" marB="45709"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charset="0"/>
                        </a:rPr>
                        <a:t>1977</a:t>
                      </a:r>
                    </a:p>
                  </a:txBody>
                  <a:tcPr marT="45709" marB="4570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charset="0"/>
                        </a:rPr>
                        <a:t>Fermi-</a:t>
                      </a:r>
                      <a:br>
                        <a:rPr kumimoji="0" lang="en-US" sz="2400" b="0" i="0" u="none" strike="noStrike" cap="none" normalizeH="0" baseline="0">
                          <a:ln>
                            <a:noFill/>
                          </a:ln>
                          <a:solidFill>
                            <a:schemeClr val="tx1"/>
                          </a:solidFill>
                          <a:effectLst/>
                          <a:latin typeface="Times New Roman" charset="0"/>
                        </a:rPr>
                      </a:br>
                      <a:r>
                        <a:rPr kumimoji="0" lang="en-US" sz="2400" b="0" i="0" u="none" strike="noStrike" cap="none" normalizeH="0" baseline="0">
                          <a:ln>
                            <a:noFill/>
                          </a:ln>
                          <a:solidFill>
                            <a:schemeClr val="tx1"/>
                          </a:solidFill>
                          <a:effectLst/>
                          <a:latin typeface="Times New Roman" charset="0"/>
                        </a:rPr>
                        <a:t>lab</a:t>
                      </a:r>
                    </a:p>
                  </a:txBody>
                  <a:tcPr marT="45709" marB="4570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rgbClr val="FF0000"/>
                          </a:solidFill>
                          <a:effectLst/>
                          <a:latin typeface="Times New Roman" charset="0"/>
                        </a:rPr>
                        <a:t>~4.5</a:t>
                      </a:r>
                    </a:p>
                  </a:txBody>
                  <a:tcPr marT="45709" marB="4570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charset="0"/>
                        </a:rPr>
                        <a:t>Discovered in collisions of protons on nuclei</a:t>
                      </a:r>
                    </a:p>
                  </a:txBody>
                  <a:tcPr marT="45709" marB="45709"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 xmlns:a16="http://schemas.microsoft.com/office/drawing/2014/main" val="10004"/>
                  </a:ext>
                </a:extLst>
              </a:tr>
              <a:tr h="72061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rgbClr val="FF0000"/>
                          </a:solidFill>
                          <a:effectLst/>
                          <a:latin typeface="Times New Roman" charset="0"/>
                        </a:rPr>
                        <a:t>top</a:t>
                      </a:r>
                    </a:p>
                  </a:txBody>
                  <a:tcPr marT="45709" marB="45709"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charset="0"/>
                        </a:rPr>
                        <a:t>1995</a:t>
                      </a:r>
                    </a:p>
                  </a:txBody>
                  <a:tcPr marT="45709" marB="4570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charset="0"/>
                        </a:rPr>
                        <a:t>Fermi-lab</a:t>
                      </a:r>
                    </a:p>
                  </a:txBody>
                  <a:tcPr marT="45709" marB="4570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rgbClr val="FF0000"/>
                          </a:solidFill>
                          <a:effectLst/>
                          <a:latin typeface="Times New Roman" charset="0"/>
                        </a:rPr>
                        <a:t>~175</a:t>
                      </a:r>
                    </a:p>
                  </a:txBody>
                  <a:tcPr marT="45709" marB="4570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charset="0"/>
                        </a:rPr>
                        <a:t>Discovered in pp collisions</a:t>
                      </a:r>
                    </a:p>
                  </a:txBody>
                  <a:tcPr marT="45709" marB="45709"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 xmlns:a16="http://schemas.microsoft.com/office/drawing/2014/main" val="10005"/>
                  </a:ext>
                </a:extLst>
              </a:tr>
            </a:tbl>
          </a:graphicData>
        </a:graphic>
      </p:graphicFrame>
      <p:sp>
        <p:nvSpPr>
          <p:cNvPr id="27696" name="Line 48"/>
          <p:cNvSpPr>
            <a:spLocks noChangeShapeType="1"/>
          </p:cNvSpPr>
          <p:nvPr/>
        </p:nvSpPr>
        <p:spPr bwMode="auto">
          <a:xfrm>
            <a:off x="8839200" y="5867400"/>
            <a:ext cx="228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7697" name="Text Box 49"/>
          <p:cNvSpPr txBox="1">
            <a:spLocks noChangeArrowheads="1"/>
          </p:cNvSpPr>
          <p:nvPr/>
        </p:nvSpPr>
        <p:spPr bwMode="auto">
          <a:xfrm>
            <a:off x="1752601" y="6324601"/>
            <a:ext cx="3363913" cy="396875"/>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eaLnBrk="1" hangingPunct="1"/>
            <a:r>
              <a:rPr lang="en-US" altLang="en-US"/>
              <a:t>Notice the units of mass !!!</a:t>
            </a:r>
          </a:p>
        </p:txBody>
      </p:sp>
      <p:sp>
        <p:nvSpPr>
          <p:cNvPr id="27698" name="Text Box 50"/>
          <p:cNvSpPr txBox="1">
            <a:spLocks noChangeArrowheads="1"/>
          </p:cNvSpPr>
          <p:nvPr/>
        </p:nvSpPr>
        <p:spPr bwMode="auto">
          <a:xfrm>
            <a:off x="6932614" y="6248401"/>
            <a:ext cx="3659187"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eaLnBrk="1" hangingPunct="1"/>
            <a:r>
              <a:rPr lang="en-US" altLang="en-US" sz="1600" dirty="0" err="1"/>
              <a:t>SLAC</a:t>
            </a:r>
            <a:r>
              <a:rPr lang="en-US" altLang="en-US" sz="1600" dirty="0"/>
              <a:t> = Stanford Linear Accelerator</a:t>
            </a:r>
            <a:br>
              <a:rPr lang="en-US" altLang="en-US" sz="1600" dirty="0"/>
            </a:br>
            <a:r>
              <a:rPr lang="en-US" altLang="en-US" sz="1600" dirty="0" err="1"/>
              <a:t>BNL</a:t>
            </a:r>
            <a:r>
              <a:rPr lang="en-US" altLang="en-US" sz="1600" dirty="0"/>
              <a:t> = Brookhaven National Lab</a:t>
            </a:r>
          </a:p>
        </p:txBody>
      </p:sp>
    </p:spTree>
    <p:extLst>
      <p:ext uri="{BB962C8B-B14F-4D97-AF65-F5344CB8AC3E}">
        <p14:creationId xmlns:p14="http://schemas.microsoft.com/office/powerpoint/2010/main" val="1186186657"/>
      </p:ext>
    </p:extLst>
  </p:cSld>
  <p:clrMapOvr>
    <a:masterClrMapping/>
  </p:clrMapOvr>
  <p:transition>
    <p:pull dir="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20688" y="338328"/>
            <a:ext cx="10972800" cy="1069848"/>
          </a:xfrm>
        </p:spPr>
        <p:txBody>
          <a:bodyPr/>
          <a:lstStyle/>
          <a:p>
            <a:pPr eaLnBrk="1" hangingPunct="1"/>
            <a:r>
              <a:rPr lang="en-US" altLang="en-US" dirty="0">
                <a:solidFill>
                  <a:schemeClr val="tx1"/>
                </a:solidFill>
                <a:effectLst>
                  <a:outerShdw blurRad="38100" dist="38100" dir="2700000" algn="tl">
                    <a:srgbClr val="000000">
                      <a:alpha val="43137"/>
                    </a:srgbClr>
                  </a:outerShdw>
                </a:effectLst>
              </a:rPr>
              <a:t>A Sense of Scale</a:t>
            </a:r>
          </a:p>
        </p:txBody>
      </p:sp>
      <p:grpSp>
        <p:nvGrpSpPr>
          <p:cNvPr id="4151" name="Group 55"/>
          <p:cNvGrpSpPr>
            <a:grpSpLocks/>
          </p:cNvGrpSpPr>
          <p:nvPr/>
        </p:nvGrpSpPr>
        <p:grpSpPr bwMode="auto">
          <a:xfrm>
            <a:off x="5791200" y="1690689"/>
            <a:ext cx="1066800" cy="3462337"/>
            <a:chOff x="2688" y="1065"/>
            <a:chExt cx="672" cy="2181"/>
          </a:xfrm>
        </p:grpSpPr>
        <p:pic>
          <p:nvPicPr>
            <p:cNvPr id="29730" name="Picture 25" descr="W:\courses\PHY106.03Spring\GIF\Animated\Physics\atom_with_electrons.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688" y="2592"/>
              <a:ext cx="672" cy="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31" name="Text Box 36"/>
            <p:cNvSpPr txBox="1">
              <a:spLocks noChangeArrowheads="1"/>
            </p:cNvSpPr>
            <p:nvPr/>
          </p:nvSpPr>
          <p:spPr bwMode="auto">
            <a:xfrm>
              <a:off x="2761" y="1065"/>
              <a:ext cx="55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algn="ctr" eaLnBrk="1" hangingPunct="1"/>
              <a:r>
                <a:rPr lang="en-US" altLang="en-US" sz="1800" b="1">
                  <a:solidFill>
                    <a:srgbClr val="000000"/>
                  </a:solidFill>
                  <a:latin typeface="Times New Roman" panose="02020603050405020304" pitchFamily="18" charset="0"/>
                </a:rPr>
                <a:t>~2x10</a:t>
              </a:r>
              <a:r>
                <a:rPr lang="en-US" altLang="en-US" sz="1800" b="1" baseline="30000">
                  <a:solidFill>
                    <a:srgbClr val="000000"/>
                  </a:solidFill>
                  <a:latin typeface="Times New Roman" panose="02020603050405020304" pitchFamily="18" charset="0"/>
                </a:rPr>
                <a:t>-8</a:t>
              </a:r>
              <a:r>
                <a:rPr lang="en-US" altLang="en-US" sz="1800" b="1">
                  <a:solidFill>
                    <a:srgbClr val="000000"/>
                  </a:solidFill>
                  <a:latin typeface="Times New Roman" panose="02020603050405020304" pitchFamily="18" charset="0"/>
                </a:rPr>
                <a:t/>
              </a:r>
              <a:br>
                <a:rPr lang="en-US" altLang="en-US" sz="1800" b="1">
                  <a:solidFill>
                    <a:srgbClr val="000000"/>
                  </a:solidFill>
                  <a:latin typeface="Times New Roman" panose="02020603050405020304" pitchFamily="18" charset="0"/>
                </a:rPr>
              </a:br>
              <a:r>
                <a:rPr lang="en-US" altLang="en-US" sz="1800" b="1">
                  <a:solidFill>
                    <a:srgbClr val="000000"/>
                  </a:solidFill>
                  <a:latin typeface="Times New Roman" panose="02020603050405020304" pitchFamily="18" charset="0"/>
                </a:rPr>
                <a:t>[m]</a:t>
              </a:r>
            </a:p>
          </p:txBody>
        </p:sp>
        <p:sp>
          <p:nvSpPr>
            <p:cNvPr id="29732" name="Line 37"/>
            <p:cNvSpPr>
              <a:spLocks noChangeShapeType="1"/>
            </p:cNvSpPr>
            <p:nvPr/>
          </p:nvSpPr>
          <p:spPr bwMode="auto">
            <a:xfrm>
              <a:off x="2688" y="1392"/>
              <a:ext cx="0" cy="148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29733" name="Line 38"/>
            <p:cNvSpPr>
              <a:spLocks noChangeShapeType="1"/>
            </p:cNvSpPr>
            <p:nvPr/>
          </p:nvSpPr>
          <p:spPr bwMode="auto">
            <a:xfrm>
              <a:off x="3360" y="1392"/>
              <a:ext cx="0" cy="144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grpSp>
      <p:grpSp>
        <p:nvGrpSpPr>
          <p:cNvPr id="4152" name="Group 56"/>
          <p:cNvGrpSpPr>
            <a:grpSpLocks/>
          </p:cNvGrpSpPr>
          <p:nvPr/>
        </p:nvGrpSpPr>
        <p:grpSpPr bwMode="auto">
          <a:xfrm>
            <a:off x="7237413" y="1690689"/>
            <a:ext cx="1020762" cy="3965575"/>
            <a:chOff x="3599" y="1065"/>
            <a:chExt cx="643" cy="2498"/>
          </a:xfrm>
        </p:grpSpPr>
        <p:pic>
          <p:nvPicPr>
            <p:cNvPr id="29726" name="Picture 39" descr="C:\courses\PHY106\images\Particles\nucleus-qrk.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0" y="2976"/>
              <a:ext cx="600" cy="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27" name="Text Box 40"/>
            <p:cNvSpPr txBox="1">
              <a:spLocks noChangeArrowheads="1"/>
            </p:cNvSpPr>
            <p:nvPr/>
          </p:nvSpPr>
          <p:spPr bwMode="auto">
            <a:xfrm>
              <a:off x="3599" y="1065"/>
              <a:ext cx="643"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algn="ctr" eaLnBrk="1" hangingPunct="1"/>
              <a:r>
                <a:rPr lang="en-US" altLang="en-US" sz="1800" b="1">
                  <a:solidFill>
                    <a:srgbClr val="000000"/>
                  </a:solidFill>
                  <a:latin typeface="Times New Roman" panose="02020603050405020304" pitchFamily="18" charset="0"/>
                </a:rPr>
                <a:t>~5x10</a:t>
              </a:r>
              <a:r>
                <a:rPr lang="en-US" altLang="en-US" sz="1800" b="1" baseline="30000">
                  <a:solidFill>
                    <a:srgbClr val="000000"/>
                  </a:solidFill>
                  <a:latin typeface="Times New Roman" panose="02020603050405020304" pitchFamily="18" charset="0"/>
                </a:rPr>
                <a:t>-15</a:t>
              </a:r>
              <a:r>
                <a:rPr lang="en-US" altLang="en-US" sz="1800" b="1">
                  <a:solidFill>
                    <a:srgbClr val="000000"/>
                  </a:solidFill>
                  <a:latin typeface="Times New Roman" panose="02020603050405020304" pitchFamily="18" charset="0"/>
                </a:rPr>
                <a:t> </a:t>
              </a:r>
              <a:br>
                <a:rPr lang="en-US" altLang="en-US" sz="1800" b="1">
                  <a:solidFill>
                    <a:srgbClr val="000000"/>
                  </a:solidFill>
                  <a:latin typeface="Times New Roman" panose="02020603050405020304" pitchFamily="18" charset="0"/>
                </a:rPr>
              </a:br>
              <a:r>
                <a:rPr lang="en-US" altLang="en-US" sz="1800" b="1">
                  <a:solidFill>
                    <a:srgbClr val="000000"/>
                  </a:solidFill>
                  <a:latin typeface="Times New Roman" panose="02020603050405020304" pitchFamily="18" charset="0"/>
                </a:rPr>
                <a:t>[m]</a:t>
              </a:r>
            </a:p>
          </p:txBody>
        </p:sp>
        <p:sp>
          <p:nvSpPr>
            <p:cNvPr id="29728" name="Line 41"/>
            <p:cNvSpPr>
              <a:spLocks noChangeShapeType="1"/>
            </p:cNvSpPr>
            <p:nvPr/>
          </p:nvSpPr>
          <p:spPr bwMode="auto">
            <a:xfrm>
              <a:off x="3600" y="1296"/>
              <a:ext cx="0" cy="196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29729" name="Line 42"/>
            <p:cNvSpPr>
              <a:spLocks noChangeShapeType="1"/>
            </p:cNvSpPr>
            <p:nvPr/>
          </p:nvSpPr>
          <p:spPr bwMode="auto">
            <a:xfrm>
              <a:off x="4176" y="1344"/>
              <a:ext cx="0" cy="192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grpSp>
      <p:grpSp>
        <p:nvGrpSpPr>
          <p:cNvPr id="4153" name="Group 57"/>
          <p:cNvGrpSpPr>
            <a:grpSpLocks/>
          </p:cNvGrpSpPr>
          <p:nvPr/>
        </p:nvGrpSpPr>
        <p:grpSpPr bwMode="auto">
          <a:xfrm>
            <a:off x="8523288" y="1690688"/>
            <a:ext cx="1192212" cy="4557712"/>
            <a:chOff x="4409" y="1065"/>
            <a:chExt cx="751" cy="2871"/>
          </a:xfrm>
        </p:grpSpPr>
        <p:grpSp>
          <p:nvGrpSpPr>
            <p:cNvPr id="29720" name="Group 31"/>
            <p:cNvGrpSpPr>
              <a:grpSpLocks/>
            </p:cNvGrpSpPr>
            <p:nvPr/>
          </p:nvGrpSpPr>
          <p:grpSpPr bwMode="auto">
            <a:xfrm>
              <a:off x="4502" y="3312"/>
              <a:ext cx="576" cy="624"/>
              <a:chOff x="3984" y="1968"/>
              <a:chExt cx="1152" cy="1488"/>
            </a:xfrm>
          </p:grpSpPr>
          <p:pic>
            <p:nvPicPr>
              <p:cNvPr id="29724" name="Picture 32" descr="C:\courses\PHY106\images\Particles\nucleons.gif"/>
              <p:cNvPicPr>
                <a:picLocks noChangeAspect="1" noChangeArrowheads="1"/>
              </p:cNvPicPr>
              <p:nvPr/>
            </p:nvPicPr>
            <p:blipFill>
              <a:blip r:embed="rId4">
                <a:extLst>
                  <a:ext uri="{28A0092B-C50C-407E-A947-70E740481C1C}">
                    <a14:useLocalDpi xmlns:a14="http://schemas.microsoft.com/office/drawing/2010/main" val="0"/>
                  </a:ext>
                </a:extLst>
              </a:blip>
              <a:srcRect l="4492" t="10617" r="56186" b="14156"/>
              <a:stretch>
                <a:fillRect/>
              </a:stretch>
            </p:blipFill>
            <p:spPr bwMode="auto">
              <a:xfrm>
                <a:off x="3984" y="1968"/>
                <a:ext cx="1152" cy="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25" name="Rectangle 33"/>
              <p:cNvSpPr>
                <a:spLocks noChangeArrowheads="1"/>
              </p:cNvSpPr>
              <p:nvPr/>
            </p:nvSpPr>
            <p:spPr bwMode="auto">
              <a:xfrm>
                <a:off x="4944" y="3264"/>
                <a:ext cx="192" cy="192"/>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eaLnBrk="1" hangingPunct="1"/>
                <a:endParaRPr lang="en-AU" altLang="en-US" sz="2400">
                  <a:solidFill>
                    <a:srgbClr val="000000"/>
                  </a:solidFill>
                  <a:latin typeface="Times New Roman" panose="02020603050405020304" pitchFamily="18" charset="0"/>
                </a:endParaRPr>
              </a:p>
            </p:txBody>
          </p:sp>
        </p:grpSp>
        <p:sp>
          <p:nvSpPr>
            <p:cNvPr id="29721" name="Text Box 43"/>
            <p:cNvSpPr txBox="1">
              <a:spLocks noChangeArrowheads="1"/>
            </p:cNvSpPr>
            <p:nvPr/>
          </p:nvSpPr>
          <p:spPr bwMode="auto">
            <a:xfrm>
              <a:off x="4409" y="1065"/>
              <a:ext cx="751"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algn="ctr" eaLnBrk="1" hangingPunct="1"/>
              <a:r>
                <a:rPr lang="en-US" altLang="en-US" sz="1800" b="1">
                  <a:solidFill>
                    <a:srgbClr val="000000"/>
                  </a:solidFill>
                  <a:latin typeface="Times New Roman" panose="02020603050405020304" pitchFamily="18" charset="0"/>
                </a:rPr>
                <a:t>~1.5x10</a:t>
              </a:r>
              <a:r>
                <a:rPr lang="en-US" altLang="en-US" sz="1800" b="1" baseline="30000">
                  <a:solidFill>
                    <a:srgbClr val="000000"/>
                  </a:solidFill>
                  <a:latin typeface="Times New Roman" panose="02020603050405020304" pitchFamily="18" charset="0"/>
                </a:rPr>
                <a:t>-15</a:t>
              </a:r>
              <a:r>
                <a:rPr lang="en-US" altLang="en-US" sz="1800" b="1">
                  <a:solidFill>
                    <a:srgbClr val="000000"/>
                  </a:solidFill>
                  <a:latin typeface="Times New Roman" panose="02020603050405020304" pitchFamily="18" charset="0"/>
                </a:rPr>
                <a:t> </a:t>
              </a:r>
              <a:br>
                <a:rPr lang="en-US" altLang="en-US" sz="1800" b="1">
                  <a:solidFill>
                    <a:srgbClr val="000000"/>
                  </a:solidFill>
                  <a:latin typeface="Times New Roman" panose="02020603050405020304" pitchFamily="18" charset="0"/>
                </a:rPr>
              </a:br>
              <a:r>
                <a:rPr lang="en-US" altLang="en-US" sz="1800" b="1">
                  <a:solidFill>
                    <a:srgbClr val="000000"/>
                  </a:solidFill>
                  <a:latin typeface="Times New Roman" panose="02020603050405020304" pitchFamily="18" charset="0"/>
                </a:rPr>
                <a:t>[m]</a:t>
              </a:r>
            </a:p>
          </p:txBody>
        </p:sp>
        <p:sp>
          <p:nvSpPr>
            <p:cNvPr id="29722" name="Line 44"/>
            <p:cNvSpPr>
              <a:spLocks noChangeShapeType="1"/>
            </p:cNvSpPr>
            <p:nvPr/>
          </p:nvSpPr>
          <p:spPr bwMode="auto">
            <a:xfrm>
              <a:off x="4464" y="1248"/>
              <a:ext cx="38" cy="24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29723" name="Line 45"/>
            <p:cNvSpPr>
              <a:spLocks noChangeShapeType="1"/>
            </p:cNvSpPr>
            <p:nvPr/>
          </p:nvSpPr>
          <p:spPr bwMode="auto">
            <a:xfrm>
              <a:off x="5059" y="1248"/>
              <a:ext cx="0" cy="24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grpSp>
      <p:grpSp>
        <p:nvGrpSpPr>
          <p:cNvPr id="4149" name="Group 53"/>
          <p:cNvGrpSpPr>
            <a:grpSpLocks/>
          </p:cNvGrpSpPr>
          <p:nvPr/>
        </p:nvGrpSpPr>
        <p:grpSpPr bwMode="auto">
          <a:xfrm>
            <a:off x="3581400" y="1690688"/>
            <a:ext cx="990600" cy="1738312"/>
            <a:chOff x="1296" y="1065"/>
            <a:chExt cx="624" cy="1095"/>
          </a:xfrm>
        </p:grpSpPr>
        <p:sp>
          <p:nvSpPr>
            <p:cNvPr id="29716" name="Text Box 13"/>
            <p:cNvSpPr txBox="1">
              <a:spLocks noChangeArrowheads="1"/>
            </p:cNvSpPr>
            <p:nvPr/>
          </p:nvSpPr>
          <p:spPr bwMode="auto">
            <a:xfrm>
              <a:off x="1321" y="1065"/>
              <a:ext cx="55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algn="ctr" eaLnBrk="1" hangingPunct="1"/>
              <a:r>
                <a:rPr lang="en-US" altLang="en-US" sz="1800" b="1">
                  <a:solidFill>
                    <a:srgbClr val="000000"/>
                  </a:solidFill>
                  <a:latin typeface="Times New Roman" panose="02020603050405020304" pitchFamily="18" charset="0"/>
                </a:rPr>
                <a:t>~5x10</a:t>
              </a:r>
              <a:r>
                <a:rPr lang="en-US" altLang="en-US" sz="1800" b="1" baseline="30000">
                  <a:solidFill>
                    <a:srgbClr val="000000"/>
                  </a:solidFill>
                  <a:latin typeface="Times New Roman" panose="02020603050405020304" pitchFamily="18" charset="0"/>
                </a:rPr>
                <a:t>-6</a:t>
              </a:r>
              <a:br>
                <a:rPr lang="en-US" altLang="en-US" sz="1800" b="1" baseline="30000">
                  <a:solidFill>
                    <a:srgbClr val="000000"/>
                  </a:solidFill>
                  <a:latin typeface="Times New Roman" panose="02020603050405020304" pitchFamily="18" charset="0"/>
                </a:rPr>
              </a:br>
              <a:r>
                <a:rPr lang="en-US" altLang="en-US" sz="1800" b="1">
                  <a:solidFill>
                    <a:srgbClr val="000000"/>
                  </a:solidFill>
                  <a:latin typeface="Times New Roman" panose="02020603050405020304" pitchFamily="18" charset="0"/>
                </a:rPr>
                <a:t>[m] </a:t>
              </a:r>
            </a:p>
          </p:txBody>
        </p:sp>
        <p:sp>
          <p:nvSpPr>
            <p:cNvPr id="29717" name="Line 14"/>
            <p:cNvSpPr>
              <a:spLocks noChangeShapeType="1"/>
            </p:cNvSpPr>
            <p:nvPr/>
          </p:nvSpPr>
          <p:spPr bwMode="auto">
            <a:xfrm>
              <a:off x="1296" y="1296"/>
              <a:ext cx="0" cy="576"/>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pic>
          <p:nvPicPr>
            <p:cNvPr id="29718" name="Picture 6" descr="C:\courses\PHY106\images\Particles\cell.gif"/>
            <p:cNvPicPr>
              <a:picLocks noChangeAspect="1" noChangeArrowheads="1"/>
            </p:cNvPicPr>
            <p:nvPr/>
          </p:nvPicPr>
          <p:blipFill>
            <a:blip r:embed="rId5" cstate="print">
              <a:extLst>
                <a:ext uri="{28A0092B-C50C-407E-A947-70E740481C1C}">
                  <a14:useLocalDpi xmlns:a14="http://schemas.microsoft.com/office/drawing/2010/main" val="0"/>
                </a:ext>
              </a:extLst>
            </a:blip>
            <a:srcRect l="6250" t="7938" r="8333" b="10707"/>
            <a:stretch>
              <a:fillRect/>
            </a:stretch>
          </p:blipFill>
          <p:spPr bwMode="auto">
            <a:xfrm>
              <a:off x="1296" y="1536"/>
              <a:ext cx="624"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9" name="Line 15"/>
            <p:cNvSpPr>
              <a:spLocks noChangeShapeType="1"/>
            </p:cNvSpPr>
            <p:nvPr/>
          </p:nvSpPr>
          <p:spPr bwMode="auto">
            <a:xfrm>
              <a:off x="1902" y="1296"/>
              <a:ext cx="0" cy="576"/>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grpSp>
      <p:grpSp>
        <p:nvGrpSpPr>
          <p:cNvPr id="4150" name="Group 54"/>
          <p:cNvGrpSpPr>
            <a:grpSpLocks/>
          </p:cNvGrpSpPr>
          <p:nvPr/>
        </p:nvGrpSpPr>
        <p:grpSpPr bwMode="auto">
          <a:xfrm>
            <a:off x="4659313" y="1690689"/>
            <a:ext cx="944562" cy="2854325"/>
            <a:chOff x="1975" y="1065"/>
            <a:chExt cx="595" cy="1798"/>
          </a:xfrm>
        </p:grpSpPr>
        <p:sp>
          <p:nvSpPr>
            <p:cNvPr id="29712" name="Text Box 19"/>
            <p:cNvSpPr txBox="1">
              <a:spLocks noChangeArrowheads="1"/>
            </p:cNvSpPr>
            <p:nvPr/>
          </p:nvSpPr>
          <p:spPr bwMode="auto">
            <a:xfrm>
              <a:off x="1975" y="1065"/>
              <a:ext cx="59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algn="ctr" eaLnBrk="1" hangingPunct="1"/>
              <a:r>
                <a:rPr lang="en-US" altLang="en-US" sz="1800" b="1">
                  <a:solidFill>
                    <a:srgbClr val="000000"/>
                  </a:solidFill>
                  <a:latin typeface="Times New Roman" panose="02020603050405020304" pitchFamily="18" charset="0"/>
                </a:rPr>
                <a:t>~2x10</a:t>
              </a:r>
              <a:r>
                <a:rPr lang="en-US" altLang="en-US" sz="1800" b="1" baseline="30000">
                  <a:solidFill>
                    <a:srgbClr val="000000"/>
                  </a:solidFill>
                  <a:latin typeface="Times New Roman" panose="02020603050405020304" pitchFamily="18" charset="0"/>
                </a:rPr>
                <a:t>-9</a:t>
              </a:r>
              <a:r>
                <a:rPr lang="en-US" altLang="en-US" sz="1800" b="1">
                  <a:solidFill>
                    <a:srgbClr val="000000"/>
                  </a:solidFill>
                  <a:latin typeface="Times New Roman" panose="02020603050405020304" pitchFamily="18" charset="0"/>
                </a:rPr>
                <a:t> </a:t>
              </a:r>
              <a:br>
                <a:rPr lang="en-US" altLang="en-US" sz="1800" b="1">
                  <a:solidFill>
                    <a:srgbClr val="000000"/>
                  </a:solidFill>
                  <a:latin typeface="Times New Roman" panose="02020603050405020304" pitchFamily="18" charset="0"/>
                </a:rPr>
              </a:br>
              <a:r>
                <a:rPr lang="en-US" altLang="en-US" sz="1800" b="1">
                  <a:solidFill>
                    <a:srgbClr val="000000"/>
                  </a:solidFill>
                  <a:latin typeface="Times New Roman" panose="02020603050405020304" pitchFamily="18" charset="0"/>
                </a:rPr>
                <a:t>[m]</a:t>
              </a:r>
            </a:p>
          </p:txBody>
        </p:sp>
        <p:pic>
          <p:nvPicPr>
            <p:cNvPr id="29713" name="Picture 23" descr="W:\courses\PHY106.03Spring\GIF\Animated\Physics\dna_spin.gif"/>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2112" y="2064"/>
              <a:ext cx="317" cy="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4" name="Line 20"/>
            <p:cNvSpPr>
              <a:spLocks noChangeShapeType="1"/>
            </p:cNvSpPr>
            <p:nvPr/>
          </p:nvSpPr>
          <p:spPr bwMode="auto">
            <a:xfrm>
              <a:off x="2112" y="1440"/>
              <a:ext cx="0" cy="86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29715" name="Line 22"/>
            <p:cNvSpPr>
              <a:spLocks noChangeShapeType="1"/>
            </p:cNvSpPr>
            <p:nvPr/>
          </p:nvSpPr>
          <p:spPr bwMode="auto">
            <a:xfrm>
              <a:off x="2429" y="1440"/>
              <a:ext cx="0" cy="816"/>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grpSp>
      <p:grpSp>
        <p:nvGrpSpPr>
          <p:cNvPr id="4154" name="Group 58"/>
          <p:cNvGrpSpPr>
            <a:grpSpLocks/>
          </p:cNvGrpSpPr>
          <p:nvPr/>
        </p:nvGrpSpPr>
        <p:grpSpPr bwMode="auto">
          <a:xfrm>
            <a:off x="9609139" y="1500188"/>
            <a:ext cx="1031875" cy="5129212"/>
            <a:chOff x="5093" y="945"/>
            <a:chExt cx="650" cy="3231"/>
          </a:xfrm>
        </p:grpSpPr>
        <p:sp>
          <p:nvSpPr>
            <p:cNvPr id="29707" name="Oval 46"/>
            <p:cNvSpPr>
              <a:spLocks noChangeArrowheads="1"/>
            </p:cNvSpPr>
            <p:nvPr/>
          </p:nvSpPr>
          <p:spPr bwMode="auto">
            <a:xfrm>
              <a:off x="5328" y="3648"/>
              <a:ext cx="240" cy="24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algn="ctr" eaLnBrk="1" hangingPunct="1"/>
              <a:r>
                <a:rPr lang="en-US" altLang="en-US" sz="1800">
                  <a:solidFill>
                    <a:srgbClr val="000000"/>
                  </a:solidFill>
                  <a:latin typeface="Times New Roman" panose="02020603050405020304" pitchFamily="18" charset="0"/>
                </a:rPr>
                <a:t>q</a:t>
              </a:r>
            </a:p>
          </p:txBody>
        </p:sp>
        <p:sp>
          <p:nvSpPr>
            <p:cNvPr id="29708" name="Oval 48"/>
            <p:cNvSpPr>
              <a:spLocks noChangeArrowheads="1"/>
            </p:cNvSpPr>
            <p:nvPr/>
          </p:nvSpPr>
          <p:spPr bwMode="auto">
            <a:xfrm>
              <a:off x="5328" y="3936"/>
              <a:ext cx="240" cy="240"/>
            </a:xfrm>
            <a:prstGeom prst="ellipse">
              <a:avLst/>
            </a:prstGeom>
            <a:solidFill>
              <a:srgbClr val="FF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algn="ctr" eaLnBrk="1" hangingPunct="1"/>
              <a:r>
                <a:rPr lang="en-US" altLang="en-US" sz="1800">
                  <a:solidFill>
                    <a:srgbClr val="000000"/>
                  </a:solidFill>
                  <a:latin typeface="Times New Roman" panose="02020603050405020304" pitchFamily="18" charset="0"/>
                </a:rPr>
                <a:t>e</a:t>
              </a:r>
            </a:p>
          </p:txBody>
        </p:sp>
        <p:sp>
          <p:nvSpPr>
            <p:cNvPr id="29709" name="Text Box 49"/>
            <p:cNvSpPr txBox="1">
              <a:spLocks noChangeArrowheads="1"/>
            </p:cNvSpPr>
            <p:nvPr/>
          </p:nvSpPr>
          <p:spPr bwMode="auto">
            <a:xfrm>
              <a:off x="5093" y="945"/>
              <a:ext cx="65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algn="ctr" eaLnBrk="1" hangingPunct="1"/>
              <a:r>
                <a:rPr lang="en-US" altLang="en-US" sz="1800" b="1">
                  <a:solidFill>
                    <a:srgbClr val="000000"/>
                  </a:solidFill>
                  <a:latin typeface="Times New Roman" panose="02020603050405020304" pitchFamily="18" charset="0"/>
                </a:rPr>
                <a:t>&lt;1x10</a:t>
              </a:r>
              <a:r>
                <a:rPr lang="en-US" altLang="en-US" sz="1800" b="1" baseline="30000">
                  <a:solidFill>
                    <a:srgbClr val="000000"/>
                  </a:solidFill>
                  <a:latin typeface="Times New Roman" panose="02020603050405020304" pitchFamily="18" charset="0"/>
                </a:rPr>
                <a:t>-18</a:t>
              </a:r>
              <a:r>
                <a:rPr lang="en-US" altLang="en-US" sz="1800" b="1">
                  <a:solidFill>
                    <a:srgbClr val="000000"/>
                  </a:solidFill>
                  <a:latin typeface="Times New Roman" panose="02020603050405020304" pitchFamily="18" charset="0"/>
                </a:rPr>
                <a:t> </a:t>
              </a:r>
              <a:br>
                <a:rPr lang="en-US" altLang="en-US" sz="1800" b="1">
                  <a:solidFill>
                    <a:srgbClr val="000000"/>
                  </a:solidFill>
                  <a:latin typeface="Times New Roman" panose="02020603050405020304" pitchFamily="18" charset="0"/>
                </a:rPr>
              </a:br>
              <a:r>
                <a:rPr lang="en-US" altLang="en-US" sz="1800" b="1">
                  <a:solidFill>
                    <a:srgbClr val="000000"/>
                  </a:solidFill>
                  <a:latin typeface="Times New Roman" panose="02020603050405020304" pitchFamily="18" charset="0"/>
                </a:rPr>
                <a:t>[m]</a:t>
              </a:r>
            </a:p>
          </p:txBody>
        </p:sp>
        <p:sp>
          <p:nvSpPr>
            <p:cNvPr id="29710" name="Line 51"/>
            <p:cNvSpPr>
              <a:spLocks noChangeShapeType="1"/>
            </p:cNvSpPr>
            <p:nvPr/>
          </p:nvSpPr>
          <p:spPr bwMode="auto">
            <a:xfrm>
              <a:off x="5568" y="1392"/>
              <a:ext cx="0" cy="2736"/>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29711" name="Line 52"/>
            <p:cNvSpPr>
              <a:spLocks noChangeShapeType="1"/>
            </p:cNvSpPr>
            <p:nvPr/>
          </p:nvSpPr>
          <p:spPr bwMode="auto">
            <a:xfrm>
              <a:off x="5328" y="1392"/>
              <a:ext cx="0" cy="2736"/>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grpSp>
      <p:sp>
        <p:nvSpPr>
          <p:cNvPr id="4155" name="Text Box 59"/>
          <p:cNvSpPr txBox="1">
            <a:spLocks noChangeArrowheads="1"/>
          </p:cNvSpPr>
          <p:nvPr/>
        </p:nvSpPr>
        <p:spPr bwMode="auto">
          <a:xfrm>
            <a:off x="566057" y="4800600"/>
            <a:ext cx="4614830" cy="156966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eaLnBrk="1" hangingPunct="1"/>
            <a:r>
              <a:rPr lang="en-US" altLang="en-US" sz="2400" dirty="0">
                <a:solidFill>
                  <a:srgbClr val="000000"/>
                </a:solidFill>
                <a:latin typeface="+mn-lt"/>
              </a:rPr>
              <a:t>Quarks and leptons are the most elementary particles we know about at this time. They are no</a:t>
            </a:r>
            <a:br>
              <a:rPr lang="en-US" altLang="en-US" sz="2400" dirty="0">
                <a:solidFill>
                  <a:srgbClr val="000000"/>
                </a:solidFill>
                <a:latin typeface="+mn-lt"/>
              </a:rPr>
            </a:br>
            <a:r>
              <a:rPr lang="en-US" altLang="en-US" sz="2400" dirty="0">
                <a:solidFill>
                  <a:srgbClr val="000000"/>
                </a:solidFill>
                <a:latin typeface="+mn-lt"/>
              </a:rPr>
              <a:t>larger than 10</a:t>
            </a:r>
            <a:r>
              <a:rPr lang="en-US" altLang="en-US" sz="2400" baseline="30000" dirty="0">
                <a:solidFill>
                  <a:srgbClr val="000000"/>
                </a:solidFill>
                <a:latin typeface="+mn-lt"/>
              </a:rPr>
              <a:t>-18</a:t>
            </a:r>
            <a:r>
              <a:rPr lang="en-US" altLang="en-US" sz="2400" dirty="0">
                <a:solidFill>
                  <a:srgbClr val="000000"/>
                </a:solidFill>
                <a:latin typeface="+mn-lt"/>
              </a:rPr>
              <a:t> [m]</a:t>
            </a:r>
          </a:p>
        </p:txBody>
      </p:sp>
    </p:spTree>
    <p:extLst>
      <p:ext uri="{BB962C8B-B14F-4D97-AF65-F5344CB8AC3E}">
        <p14:creationId xmlns:p14="http://schemas.microsoft.com/office/powerpoint/2010/main" val="39959696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4149"/>
                                        </p:tgtEl>
                                        <p:attrNameLst>
                                          <p:attrName>style.visibility</p:attrName>
                                        </p:attrNameLst>
                                      </p:cBhvr>
                                      <p:to>
                                        <p:strVal val="visible"/>
                                      </p:to>
                                    </p:set>
                                    <p:anim calcmode="lin" valueType="num">
                                      <p:cBhvr>
                                        <p:cTn id="7" dur="500" fill="hold"/>
                                        <p:tgtEl>
                                          <p:spTgt spid="4149"/>
                                        </p:tgtEl>
                                        <p:attrNameLst>
                                          <p:attrName>ppt_w</p:attrName>
                                        </p:attrNameLst>
                                      </p:cBhvr>
                                      <p:tavLst>
                                        <p:tav tm="0">
                                          <p:val>
                                            <p:fltVal val="0"/>
                                          </p:val>
                                        </p:tav>
                                        <p:tav tm="100000">
                                          <p:val>
                                            <p:strVal val="#ppt_w"/>
                                          </p:val>
                                        </p:tav>
                                      </p:tavLst>
                                    </p:anim>
                                    <p:anim calcmode="lin" valueType="num">
                                      <p:cBhvr>
                                        <p:cTn id="8" dur="500" fill="hold"/>
                                        <p:tgtEl>
                                          <p:spTgt spid="4149"/>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nodeType="clickEffect">
                                  <p:stCondLst>
                                    <p:cond delay="0"/>
                                  </p:stCondLst>
                                  <p:childTnLst>
                                    <p:set>
                                      <p:cBhvr>
                                        <p:cTn id="12" dur="1" fill="hold">
                                          <p:stCondLst>
                                            <p:cond delay="0"/>
                                          </p:stCondLst>
                                        </p:cTn>
                                        <p:tgtEl>
                                          <p:spTgt spid="4150"/>
                                        </p:tgtEl>
                                        <p:attrNameLst>
                                          <p:attrName>style.visibility</p:attrName>
                                        </p:attrNameLst>
                                      </p:cBhvr>
                                      <p:to>
                                        <p:strVal val="visible"/>
                                      </p:to>
                                    </p:set>
                                    <p:anim calcmode="lin" valueType="num">
                                      <p:cBhvr>
                                        <p:cTn id="13" dur="500" fill="hold"/>
                                        <p:tgtEl>
                                          <p:spTgt spid="4150"/>
                                        </p:tgtEl>
                                        <p:attrNameLst>
                                          <p:attrName>ppt_w</p:attrName>
                                        </p:attrNameLst>
                                      </p:cBhvr>
                                      <p:tavLst>
                                        <p:tav tm="0">
                                          <p:val>
                                            <p:fltVal val="0"/>
                                          </p:val>
                                        </p:tav>
                                        <p:tav tm="100000">
                                          <p:val>
                                            <p:strVal val="#ppt_w"/>
                                          </p:val>
                                        </p:tav>
                                      </p:tavLst>
                                    </p:anim>
                                    <p:anim calcmode="lin" valueType="num">
                                      <p:cBhvr>
                                        <p:cTn id="14" dur="500" fill="hold"/>
                                        <p:tgtEl>
                                          <p:spTgt spid="4150"/>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16" fill="hold" nodeType="clickEffect">
                                  <p:stCondLst>
                                    <p:cond delay="0"/>
                                  </p:stCondLst>
                                  <p:childTnLst>
                                    <p:set>
                                      <p:cBhvr>
                                        <p:cTn id="18" dur="1" fill="hold">
                                          <p:stCondLst>
                                            <p:cond delay="0"/>
                                          </p:stCondLst>
                                        </p:cTn>
                                        <p:tgtEl>
                                          <p:spTgt spid="4151"/>
                                        </p:tgtEl>
                                        <p:attrNameLst>
                                          <p:attrName>style.visibility</p:attrName>
                                        </p:attrNameLst>
                                      </p:cBhvr>
                                      <p:to>
                                        <p:strVal val="visible"/>
                                      </p:to>
                                    </p:set>
                                    <p:anim calcmode="lin" valueType="num">
                                      <p:cBhvr>
                                        <p:cTn id="19" dur="500" fill="hold"/>
                                        <p:tgtEl>
                                          <p:spTgt spid="4151"/>
                                        </p:tgtEl>
                                        <p:attrNameLst>
                                          <p:attrName>ppt_w</p:attrName>
                                        </p:attrNameLst>
                                      </p:cBhvr>
                                      <p:tavLst>
                                        <p:tav tm="0">
                                          <p:val>
                                            <p:fltVal val="0"/>
                                          </p:val>
                                        </p:tav>
                                        <p:tav tm="100000">
                                          <p:val>
                                            <p:strVal val="#ppt_w"/>
                                          </p:val>
                                        </p:tav>
                                      </p:tavLst>
                                    </p:anim>
                                    <p:anim calcmode="lin" valueType="num">
                                      <p:cBhvr>
                                        <p:cTn id="20" dur="500" fill="hold"/>
                                        <p:tgtEl>
                                          <p:spTgt spid="4151"/>
                                        </p:tgtEl>
                                        <p:attrNameLst>
                                          <p:attrName>ppt_h</p:attrName>
                                        </p:attrNameLst>
                                      </p:cBhvr>
                                      <p:tavLst>
                                        <p:tav tm="0">
                                          <p:val>
                                            <p:fltVal val="0"/>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3" presetClass="entr" presetSubtype="16" fill="hold" nodeType="clickEffect">
                                  <p:stCondLst>
                                    <p:cond delay="0"/>
                                  </p:stCondLst>
                                  <p:childTnLst>
                                    <p:set>
                                      <p:cBhvr>
                                        <p:cTn id="24" dur="1" fill="hold">
                                          <p:stCondLst>
                                            <p:cond delay="0"/>
                                          </p:stCondLst>
                                        </p:cTn>
                                        <p:tgtEl>
                                          <p:spTgt spid="4152"/>
                                        </p:tgtEl>
                                        <p:attrNameLst>
                                          <p:attrName>style.visibility</p:attrName>
                                        </p:attrNameLst>
                                      </p:cBhvr>
                                      <p:to>
                                        <p:strVal val="visible"/>
                                      </p:to>
                                    </p:set>
                                    <p:anim calcmode="lin" valueType="num">
                                      <p:cBhvr>
                                        <p:cTn id="25" dur="500" fill="hold"/>
                                        <p:tgtEl>
                                          <p:spTgt spid="4152"/>
                                        </p:tgtEl>
                                        <p:attrNameLst>
                                          <p:attrName>ppt_w</p:attrName>
                                        </p:attrNameLst>
                                      </p:cBhvr>
                                      <p:tavLst>
                                        <p:tav tm="0">
                                          <p:val>
                                            <p:fltVal val="0"/>
                                          </p:val>
                                        </p:tav>
                                        <p:tav tm="100000">
                                          <p:val>
                                            <p:strVal val="#ppt_w"/>
                                          </p:val>
                                        </p:tav>
                                      </p:tavLst>
                                    </p:anim>
                                    <p:anim calcmode="lin" valueType="num">
                                      <p:cBhvr>
                                        <p:cTn id="26" dur="500" fill="hold"/>
                                        <p:tgtEl>
                                          <p:spTgt spid="4152"/>
                                        </p:tgtEl>
                                        <p:attrNameLst>
                                          <p:attrName>ppt_h</p:attrName>
                                        </p:attrNameLst>
                                      </p:cBhvr>
                                      <p:tavLst>
                                        <p:tav tm="0">
                                          <p:val>
                                            <p:fltVal val="0"/>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3" presetClass="entr" presetSubtype="16" fill="hold" nodeType="clickEffect">
                                  <p:stCondLst>
                                    <p:cond delay="0"/>
                                  </p:stCondLst>
                                  <p:childTnLst>
                                    <p:set>
                                      <p:cBhvr>
                                        <p:cTn id="30" dur="1" fill="hold">
                                          <p:stCondLst>
                                            <p:cond delay="0"/>
                                          </p:stCondLst>
                                        </p:cTn>
                                        <p:tgtEl>
                                          <p:spTgt spid="4153"/>
                                        </p:tgtEl>
                                        <p:attrNameLst>
                                          <p:attrName>style.visibility</p:attrName>
                                        </p:attrNameLst>
                                      </p:cBhvr>
                                      <p:to>
                                        <p:strVal val="visible"/>
                                      </p:to>
                                    </p:set>
                                    <p:anim calcmode="lin" valueType="num">
                                      <p:cBhvr>
                                        <p:cTn id="31" dur="500" fill="hold"/>
                                        <p:tgtEl>
                                          <p:spTgt spid="4153"/>
                                        </p:tgtEl>
                                        <p:attrNameLst>
                                          <p:attrName>ppt_w</p:attrName>
                                        </p:attrNameLst>
                                      </p:cBhvr>
                                      <p:tavLst>
                                        <p:tav tm="0">
                                          <p:val>
                                            <p:fltVal val="0"/>
                                          </p:val>
                                        </p:tav>
                                        <p:tav tm="100000">
                                          <p:val>
                                            <p:strVal val="#ppt_w"/>
                                          </p:val>
                                        </p:tav>
                                      </p:tavLst>
                                    </p:anim>
                                    <p:anim calcmode="lin" valueType="num">
                                      <p:cBhvr>
                                        <p:cTn id="32" dur="500" fill="hold"/>
                                        <p:tgtEl>
                                          <p:spTgt spid="4153"/>
                                        </p:tgtEl>
                                        <p:attrNameLst>
                                          <p:attrName>ppt_h</p:attrName>
                                        </p:attrNameLst>
                                      </p:cBhvr>
                                      <p:tavLst>
                                        <p:tav tm="0">
                                          <p:val>
                                            <p:fltVal val="0"/>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3" presetClass="entr" presetSubtype="16" fill="hold" nodeType="clickEffect">
                                  <p:stCondLst>
                                    <p:cond delay="0"/>
                                  </p:stCondLst>
                                  <p:childTnLst>
                                    <p:set>
                                      <p:cBhvr>
                                        <p:cTn id="36" dur="1" fill="hold">
                                          <p:stCondLst>
                                            <p:cond delay="0"/>
                                          </p:stCondLst>
                                        </p:cTn>
                                        <p:tgtEl>
                                          <p:spTgt spid="4154"/>
                                        </p:tgtEl>
                                        <p:attrNameLst>
                                          <p:attrName>style.visibility</p:attrName>
                                        </p:attrNameLst>
                                      </p:cBhvr>
                                      <p:to>
                                        <p:strVal val="visible"/>
                                      </p:to>
                                    </p:set>
                                    <p:anim calcmode="lin" valueType="num">
                                      <p:cBhvr>
                                        <p:cTn id="37" dur="500" fill="hold"/>
                                        <p:tgtEl>
                                          <p:spTgt spid="4154"/>
                                        </p:tgtEl>
                                        <p:attrNameLst>
                                          <p:attrName>ppt_w</p:attrName>
                                        </p:attrNameLst>
                                      </p:cBhvr>
                                      <p:tavLst>
                                        <p:tav tm="0">
                                          <p:val>
                                            <p:fltVal val="0"/>
                                          </p:val>
                                        </p:tav>
                                        <p:tav tm="100000">
                                          <p:val>
                                            <p:strVal val="#ppt_w"/>
                                          </p:val>
                                        </p:tav>
                                      </p:tavLst>
                                    </p:anim>
                                    <p:anim calcmode="lin" valueType="num">
                                      <p:cBhvr>
                                        <p:cTn id="38" dur="500" fill="hold"/>
                                        <p:tgtEl>
                                          <p:spTgt spid="4154"/>
                                        </p:tgtEl>
                                        <p:attrNameLst>
                                          <p:attrName>ppt_h</p:attrName>
                                        </p:attrNameLst>
                                      </p:cBhvr>
                                      <p:tavLst>
                                        <p:tav tm="0">
                                          <p:val>
                                            <p:fltVal val="0"/>
                                          </p:val>
                                        </p:tav>
                                        <p:tav tm="100000">
                                          <p:val>
                                            <p:strVal val="#ppt_h"/>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5" presetClass="entr" presetSubtype="10" fill="hold" grpId="0" nodeType="clickEffect">
                                  <p:stCondLst>
                                    <p:cond delay="0"/>
                                  </p:stCondLst>
                                  <p:childTnLst>
                                    <p:set>
                                      <p:cBhvr>
                                        <p:cTn id="42" dur="1" fill="hold">
                                          <p:stCondLst>
                                            <p:cond delay="0"/>
                                          </p:stCondLst>
                                        </p:cTn>
                                        <p:tgtEl>
                                          <p:spTgt spid="4155"/>
                                        </p:tgtEl>
                                        <p:attrNameLst>
                                          <p:attrName>style.visibility</p:attrName>
                                        </p:attrNameLst>
                                      </p:cBhvr>
                                      <p:to>
                                        <p:strVal val="visible"/>
                                      </p:to>
                                    </p:set>
                                    <p:animEffect transition="in" filter="checkerboard(across)">
                                      <p:cBhvr>
                                        <p:cTn id="43" dur="500"/>
                                        <p:tgtEl>
                                          <p:spTgt spid="4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5" grpId="0" animBg="1"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45655" y="419100"/>
            <a:ext cx="7772400" cy="685800"/>
          </a:xfrm>
        </p:spPr>
        <p:txBody>
          <a:bodyPr/>
          <a:lstStyle/>
          <a:p>
            <a:pPr eaLnBrk="1" hangingPunct="1"/>
            <a:r>
              <a:rPr lang="en-US" altLang="en-US" dirty="0">
                <a:solidFill>
                  <a:schemeClr val="tx1"/>
                </a:solidFill>
                <a:effectLst>
                  <a:outerShdw blurRad="38100" dist="38100" dir="2700000" algn="tl">
                    <a:srgbClr val="000000">
                      <a:alpha val="43137"/>
                    </a:srgbClr>
                  </a:outerShdw>
                </a:effectLst>
              </a:rPr>
              <a:t>Matter &amp; Forces</a:t>
            </a:r>
          </a:p>
        </p:txBody>
      </p:sp>
      <p:sp>
        <p:nvSpPr>
          <p:cNvPr id="3" name="AutoShape 4" descr="A mind map summarises the classification of particles in the Standard Model of particle physic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2" name="Classification of Standard Mode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016944" y="419101"/>
            <a:ext cx="7117248" cy="5823204"/>
          </a:xfrm>
          <a:prstGeom prst="rect">
            <a:avLst/>
          </a:prstGeom>
        </p:spPr>
      </p:pic>
    </p:spTree>
    <p:extLst>
      <p:ext uri="{BB962C8B-B14F-4D97-AF65-F5344CB8AC3E}">
        <p14:creationId xmlns:p14="http://schemas.microsoft.com/office/powerpoint/2010/main" val="20096432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574" y="312738"/>
            <a:ext cx="10507115" cy="6438900"/>
          </a:xfrm>
          <a:prstGeom prst="rect">
            <a:avLst/>
          </a:prstGeom>
        </p:spPr>
      </p:pic>
      <p:sp>
        <p:nvSpPr>
          <p:cNvPr id="28674" name="Rectangle 2"/>
          <p:cNvSpPr>
            <a:spLocks noGrp="1" noChangeArrowheads="1"/>
          </p:cNvSpPr>
          <p:nvPr>
            <p:ph type="title"/>
          </p:nvPr>
        </p:nvSpPr>
        <p:spPr>
          <a:xfrm>
            <a:off x="445655" y="419100"/>
            <a:ext cx="7772400" cy="685800"/>
          </a:xfrm>
        </p:spPr>
        <p:txBody>
          <a:bodyPr/>
          <a:lstStyle/>
          <a:p>
            <a:pPr eaLnBrk="1" hangingPunct="1"/>
            <a:r>
              <a:rPr lang="en-US" altLang="en-US" dirty="0">
                <a:solidFill>
                  <a:schemeClr val="tx1"/>
                </a:solidFill>
                <a:effectLst>
                  <a:outerShdw blurRad="38100" dist="38100" dir="2700000" algn="tl">
                    <a:srgbClr val="000000">
                      <a:alpha val="43137"/>
                    </a:srgbClr>
                  </a:outerShdw>
                </a:effectLst>
              </a:rPr>
              <a:t>Matter &amp; Forces</a:t>
            </a:r>
          </a:p>
        </p:txBody>
      </p:sp>
      <p:sp>
        <p:nvSpPr>
          <p:cNvPr id="3" name="AutoShape 4" descr="A mind map summarises the classification of particles in the Standard Model of particle physic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Tree>
    <p:extLst>
      <p:ext uri="{BB962C8B-B14F-4D97-AF65-F5344CB8AC3E}">
        <p14:creationId xmlns:p14="http://schemas.microsoft.com/office/powerpoint/2010/main" val="9964397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387927" y="278662"/>
            <a:ext cx="10972800" cy="1069848"/>
          </a:xfrm>
        </p:spPr>
        <p:txBody>
          <a:bodyPr/>
          <a:lstStyle/>
          <a:p>
            <a:pPr eaLnBrk="1" hangingPunct="1"/>
            <a:r>
              <a:rPr lang="en-US" altLang="en-US" dirty="0">
                <a:solidFill>
                  <a:schemeClr val="tx1"/>
                </a:solidFill>
                <a:effectLst>
                  <a:outerShdw blurRad="38100" dist="38100" dir="2700000" algn="tl">
                    <a:srgbClr val="000000">
                      <a:alpha val="43137"/>
                    </a:srgbClr>
                  </a:outerShdw>
                </a:effectLst>
              </a:rPr>
              <a:t>The Standard Model</a:t>
            </a:r>
          </a:p>
        </p:txBody>
      </p:sp>
      <p:pic>
        <p:nvPicPr>
          <p:cNvPr id="30723" name="Picture 3" descr="C:\courses\PHY106\images\forces\elementary_particl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0343" y="1026225"/>
            <a:ext cx="4605338" cy="5703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Text Box 4"/>
          <p:cNvSpPr txBox="1">
            <a:spLocks noChangeArrowheads="1"/>
          </p:cNvSpPr>
          <p:nvPr/>
        </p:nvSpPr>
        <p:spPr bwMode="auto">
          <a:xfrm>
            <a:off x="260928" y="1409358"/>
            <a:ext cx="7435272"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eaLnBrk="1" hangingPunct="1">
              <a:buFont typeface="Wingdings" panose="05000000000000000000" pitchFamily="2" charset="2"/>
              <a:buChar char="q"/>
            </a:pPr>
            <a:r>
              <a:rPr lang="en-US" altLang="en-US" sz="2400" dirty="0">
                <a:solidFill>
                  <a:srgbClr val="000000"/>
                </a:solidFill>
                <a:latin typeface="+mn-lt"/>
              </a:rPr>
              <a:t> </a:t>
            </a:r>
            <a:r>
              <a:rPr lang="en-US" altLang="en-US" sz="2400" b="1" dirty="0">
                <a:solidFill>
                  <a:srgbClr val="FF0000"/>
                </a:solidFill>
                <a:latin typeface="+mn-lt"/>
              </a:rPr>
              <a:t>Quarks</a:t>
            </a:r>
            <a:r>
              <a:rPr lang="en-US" altLang="en-US" sz="2400" dirty="0">
                <a:solidFill>
                  <a:srgbClr val="000000"/>
                </a:solidFill>
                <a:latin typeface="+mn-lt"/>
              </a:rPr>
              <a:t> and </a:t>
            </a:r>
            <a:r>
              <a:rPr lang="en-US" altLang="en-US" sz="2400" b="1" dirty="0">
                <a:solidFill>
                  <a:srgbClr val="FF0000"/>
                </a:solidFill>
                <a:latin typeface="+mn-lt"/>
              </a:rPr>
              <a:t>leptons</a:t>
            </a:r>
            <a:r>
              <a:rPr lang="en-US" altLang="en-US" sz="2400" dirty="0">
                <a:solidFill>
                  <a:srgbClr val="000000"/>
                </a:solidFill>
                <a:latin typeface="+mn-lt"/>
              </a:rPr>
              <a:t> are the most fundamental particles of nature that we know about.</a:t>
            </a:r>
            <a:br>
              <a:rPr lang="en-US" altLang="en-US" sz="2400" dirty="0">
                <a:solidFill>
                  <a:srgbClr val="000000"/>
                </a:solidFill>
                <a:latin typeface="+mn-lt"/>
              </a:rPr>
            </a:br>
            <a:r>
              <a:rPr lang="en-US" altLang="en-US" sz="2400" dirty="0">
                <a:solidFill>
                  <a:srgbClr val="000000"/>
                </a:solidFill>
                <a:latin typeface="+mn-lt"/>
              </a:rPr>
              <a:t/>
            </a:r>
            <a:br>
              <a:rPr lang="en-US" altLang="en-US" sz="2400" dirty="0">
                <a:solidFill>
                  <a:srgbClr val="000000"/>
                </a:solidFill>
                <a:latin typeface="+mn-lt"/>
              </a:rPr>
            </a:br>
            <a:endParaRPr lang="en-US" altLang="en-US" sz="2400" dirty="0">
              <a:solidFill>
                <a:srgbClr val="000000"/>
              </a:solidFill>
              <a:latin typeface="+mn-lt"/>
            </a:endParaRPr>
          </a:p>
          <a:p>
            <a:pPr eaLnBrk="1" hangingPunct="1">
              <a:buFont typeface="Wingdings" panose="05000000000000000000" pitchFamily="2" charset="2"/>
              <a:buChar char="q"/>
            </a:pPr>
            <a:r>
              <a:rPr lang="en-US" altLang="en-US" sz="2400" dirty="0">
                <a:solidFill>
                  <a:srgbClr val="000000"/>
                </a:solidFill>
                <a:latin typeface="+mn-lt"/>
              </a:rPr>
              <a:t> </a:t>
            </a:r>
            <a:r>
              <a:rPr lang="en-US" altLang="en-US" sz="2400" b="1" dirty="0">
                <a:solidFill>
                  <a:srgbClr val="FF0000"/>
                </a:solidFill>
                <a:latin typeface="+mn-lt"/>
              </a:rPr>
              <a:t>Up</a:t>
            </a:r>
            <a:r>
              <a:rPr lang="en-US" altLang="en-US" sz="2400" dirty="0">
                <a:solidFill>
                  <a:srgbClr val="000000"/>
                </a:solidFill>
                <a:latin typeface="+mn-lt"/>
              </a:rPr>
              <a:t> &amp; </a:t>
            </a:r>
            <a:r>
              <a:rPr lang="en-US" altLang="en-US" sz="2400" b="1" dirty="0">
                <a:solidFill>
                  <a:srgbClr val="FF0000"/>
                </a:solidFill>
                <a:latin typeface="+mn-lt"/>
              </a:rPr>
              <a:t>down quarks</a:t>
            </a:r>
            <a:r>
              <a:rPr lang="en-US" altLang="en-US" sz="2400" dirty="0">
                <a:solidFill>
                  <a:srgbClr val="000000"/>
                </a:solidFill>
                <a:latin typeface="+mn-lt"/>
              </a:rPr>
              <a:t> and </a:t>
            </a:r>
            <a:r>
              <a:rPr lang="en-US" altLang="en-US" sz="2400" b="1" dirty="0">
                <a:solidFill>
                  <a:srgbClr val="FF0000"/>
                </a:solidFill>
                <a:latin typeface="+mn-lt"/>
              </a:rPr>
              <a:t>electrons</a:t>
            </a:r>
            <a:r>
              <a:rPr lang="en-US" altLang="en-US" sz="2400" dirty="0">
                <a:solidFill>
                  <a:srgbClr val="000000"/>
                </a:solidFill>
                <a:latin typeface="+mn-lt"/>
              </a:rPr>
              <a:t> are the constituents of ordinary matter.</a:t>
            </a:r>
            <a:br>
              <a:rPr lang="en-US" altLang="en-US" sz="2400" dirty="0">
                <a:solidFill>
                  <a:srgbClr val="000000"/>
                </a:solidFill>
                <a:latin typeface="+mn-lt"/>
              </a:rPr>
            </a:br>
            <a:r>
              <a:rPr lang="en-US" altLang="en-US" sz="2400" dirty="0">
                <a:solidFill>
                  <a:srgbClr val="000000"/>
                </a:solidFill>
                <a:latin typeface="+mn-lt"/>
              </a:rPr>
              <a:t/>
            </a:r>
            <a:br>
              <a:rPr lang="en-US" altLang="en-US" sz="2400" dirty="0">
                <a:solidFill>
                  <a:srgbClr val="000000"/>
                </a:solidFill>
                <a:latin typeface="+mn-lt"/>
              </a:rPr>
            </a:br>
            <a:endParaRPr lang="en-US" altLang="en-US" sz="2400" dirty="0">
              <a:solidFill>
                <a:srgbClr val="000000"/>
              </a:solidFill>
              <a:latin typeface="+mn-lt"/>
            </a:endParaRPr>
          </a:p>
          <a:p>
            <a:pPr eaLnBrk="1" hangingPunct="1">
              <a:buFont typeface="Wingdings" panose="05000000000000000000" pitchFamily="2" charset="2"/>
              <a:buChar char="q"/>
            </a:pPr>
            <a:r>
              <a:rPr lang="en-US" altLang="en-US" sz="2400" dirty="0">
                <a:solidFill>
                  <a:srgbClr val="000000"/>
                </a:solidFill>
                <a:latin typeface="+mn-lt"/>
              </a:rPr>
              <a:t> The other quarks and leptons tend to be unstable and can be produced in </a:t>
            </a:r>
            <a:r>
              <a:rPr lang="en-US" altLang="en-US" sz="2400" dirty="0">
                <a:solidFill>
                  <a:srgbClr val="3333CC"/>
                </a:solidFill>
                <a:latin typeface="+mn-lt"/>
              </a:rPr>
              <a:t>cosmic ray showers</a:t>
            </a:r>
            <a:r>
              <a:rPr lang="en-US" altLang="en-US" sz="2400" dirty="0">
                <a:solidFill>
                  <a:srgbClr val="000000"/>
                </a:solidFill>
                <a:latin typeface="+mn-lt"/>
              </a:rPr>
              <a:t> or in </a:t>
            </a:r>
            <a:r>
              <a:rPr lang="en-US" altLang="en-US" sz="2400" dirty="0">
                <a:solidFill>
                  <a:srgbClr val="3333CC"/>
                </a:solidFill>
                <a:latin typeface="+mn-lt"/>
              </a:rPr>
              <a:t>high energy particle accelerators</a:t>
            </a:r>
            <a:r>
              <a:rPr lang="en-US" altLang="en-US" sz="2400" dirty="0">
                <a:solidFill>
                  <a:srgbClr val="000000"/>
                </a:solidFill>
                <a:latin typeface="+mn-lt"/>
              </a:rPr>
              <a:t>.</a:t>
            </a:r>
            <a:br>
              <a:rPr lang="en-US" altLang="en-US" sz="2400" dirty="0">
                <a:solidFill>
                  <a:srgbClr val="000000"/>
                </a:solidFill>
                <a:latin typeface="+mn-lt"/>
              </a:rPr>
            </a:br>
            <a:endParaRPr lang="en-US" altLang="en-US" sz="2400" dirty="0">
              <a:solidFill>
                <a:srgbClr val="000000"/>
              </a:solidFill>
              <a:latin typeface="+mn-lt"/>
            </a:endParaRPr>
          </a:p>
          <a:p>
            <a:pPr eaLnBrk="1" hangingPunct="1">
              <a:buFont typeface="Wingdings" panose="05000000000000000000" pitchFamily="2" charset="2"/>
              <a:buChar char="q"/>
            </a:pPr>
            <a:r>
              <a:rPr lang="en-US" altLang="en-US" sz="2400" dirty="0">
                <a:solidFill>
                  <a:srgbClr val="000000"/>
                </a:solidFill>
                <a:latin typeface="+mn-lt"/>
              </a:rPr>
              <a:t> Each particle has a corresponding antiparticle.</a:t>
            </a:r>
          </a:p>
        </p:txBody>
      </p:sp>
    </p:spTree>
    <p:extLst>
      <p:ext uri="{BB962C8B-B14F-4D97-AF65-F5344CB8AC3E}">
        <p14:creationId xmlns:p14="http://schemas.microsoft.com/office/powerpoint/2010/main" val="10323451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2209800" y="152400"/>
            <a:ext cx="7772400" cy="1143000"/>
          </a:xfrm>
        </p:spPr>
        <p:txBody>
          <a:bodyPr/>
          <a:lstStyle/>
          <a:p>
            <a:r>
              <a:rPr lang="en-US" altLang="en-US" smtClean="0"/>
              <a:t>What about Leptons?</a:t>
            </a:r>
          </a:p>
        </p:txBody>
      </p:sp>
      <p:sp>
        <p:nvSpPr>
          <p:cNvPr id="19459" name="Rectangle 3"/>
          <p:cNvSpPr>
            <a:spLocks noGrp="1" noChangeArrowheads="1"/>
          </p:cNvSpPr>
          <p:nvPr>
            <p:ph type="body" idx="1"/>
          </p:nvPr>
        </p:nvSpPr>
        <p:spPr>
          <a:xfrm>
            <a:off x="473335" y="1447800"/>
            <a:ext cx="11198711" cy="4114800"/>
          </a:xfrm>
        </p:spPr>
        <p:txBody>
          <a:bodyPr/>
          <a:lstStyle/>
          <a:p>
            <a:pPr>
              <a:spcBef>
                <a:spcPts val="2400"/>
              </a:spcBef>
              <a:buFont typeface="Wingdings" panose="05000000000000000000" pitchFamily="2" charset="2"/>
              <a:buChar char="q"/>
            </a:pPr>
            <a:r>
              <a:rPr lang="en-US" altLang="en-US" dirty="0" smtClean="0"/>
              <a:t>There are </a:t>
            </a:r>
            <a:r>
              <a:rPr lang="en-US" altLang="en-US" b="1" dirty="0">
                <a:solidFill>
                  <a:srgbClr val="7030A0"/>
                </a:solidFill>
              </a:rPr>
              <a:t>six leptons</a:t>
            </a:r>
            <a:r>
              <a:rPr lang="en-US" altLang="en-US" dirty="0" smtClean="0"/>
              <a:t>, </a:t>
            </a:r>
            <a:r>
              <a:rPr lang="en-US" altLang="en-US" b="1" dirty="0" smtClean="0">
                <a:solidFill>
                  <a:srgbClr val="FF0000"/>
                </a:solidFill>
              </a:rPr>
              <a:t>three charged </a:t>
            </a:r>
            <a:r>
              <a:rPr lang="en-US" altLang="en-US" dirty="0" smtClean="0"/>
              <a:t>and </a:t>
            </a:r>
            <a:r>
              <a:rPr lang="en-US" altLang="en-US" b="1" dirty="0" smtClean="0">
                <a:solidFill>
                  <a:srgbClr val="0066FF"/>
                </a:solidFill>
              </a:rPr>
              <a:t>three neutral.</a:t>
            </a:r>
          </a:p>
          <a:p>
            <a:pPr>
              <a:spcBef>
                <a:spcPts val="2400"/>
              </a:spcBef>
              <a:buFont typeface="Wingdings" panose="05000000000000000000" pitchFamily="2" charset="2"/>
              <a:buChar char="q"/>
            </a:pPr>
            <a:r>
              <a:rPr lang="en-US" altLang="en-US" dirty="0" smtClean="0"/>
              <a:t>They appear to be point-like particles with no internal structure.</a:t>
            </a:r>
          </a:p>
          <a:p>
            <a:pPr>
              <a:spcBef>
                <a:spcPts val="2400"/>
              </a:spcBef>
              <a:buFont typeface="Wingdings" panose="05000000000000000000" pitchFamily="2" charset="2"/>
              <a:buChar char="q"/>
            </a:pPr>
            <a:r>
              <a:rPr lang="en-US" altLang="en-US" dirty="0" smtClean="0"/>
              <a:t>Electrons are the most common and are the only ones found in ordinary matter.</a:t>
            </a:r>
          </a:p>
          <a:p>
            <a:pPr>
              <a:spcBef>
                <a:spcPts val="2400"/>
              </a:spcBef>
              <a:buFont typeface="Wingdings" panose="05000000000000000000" pitchFamily="2" charset="2"/>
              <a:buChar char="q"/>
            </a:pPr>
            <a:r>
              <a:rPr lang="en-US" altLang="en-US" dirty="0" err="1" smtClean="0"/>
              <a:t>Muons</a:t>
            </a:r>
            <a:r>
              <a:rPr lang="en-US" altLang="en-US" dirty="0" smtClean="0"/>
              <a:t> (</a:t>
            </a:r>
            <a:r>
              <a:rPr lang="en-US" altLang="en-US" dirty="0" smtClean="0">
                <a:latin typeface="Symbol" panose="05050102010706020507" pitchFamily="18" charset="2"/>
              </a:rPr>
              <a:t>m) </a:t>
            </a:r>
            <a:r>
              <a:rPr lang="en-US" altLang="en-US" dirty="0" smtClean="0"/>
              <a:t>and </a:t>
            </a:r>
            <a:r>
              <a:rPr lang="en-US" altLang="en-US" dirty="0" err="1" smtClean="0"/>
              <a:t>taus</a:t>
            </a:r>
            <a:r>
              <a:rPr lang="en-US" altLang="en-US" dirty="0" smtClean="0"/>
              <a:t> (</a:t>
            </a:r>
            <a:r>
              <a:rPr lang="en-US" altLang="en-US" dirty="0" smtClean="0">
                <a:latin typeface="Symbol" panose="05050102010706020507" pitchFamily="18" charset="2"/>
              </a:rPr>
              <a:t>t)</a:t>
            </a:r>
            <a:r>
              <a:rPr lang="en-US" altLang="en-US" dirty="0" smtClean="0"/>
              <a:t> are heavier and charged like the electron</a:t>
            </a:r>
          </a:p>
          <a:p>
            <a:pPr>
              <a:spcBef>
                <a:spcPts val="2400"/>
              </a:spcBef>
              <a:buFont typeface="Wingdings" panose="05000000000000000000" pitchFamily="2" charset="2"/>
              <a:buChar char="q"/>
            </a:pPr>
            <a:r>
              <a:rPr lang="en-US" altLang="en-US" dirty="0" smtClean="0"/>
              <a:t>Neutrinos have no charge and very little mass.</a:t>
            </a:r>
          </a:p>
        </p:txBody>
      </p:sp>
    </p:spTree>
    <p:extLst>
      <p:ext uri="{BB962C8B-B14F-4D97-AF65-F5344CB8AC3E}">
        <p14:creationId xmlns:p14="http://schemas.microsoft.com/office/powerpoint/2010/main" val="15221277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387927" y="278662"/>
            <a:ext cx="10972800" cy="1069848"/>
          </a:xfrm>
        </p:spPr>
        <p:txBody>
          <a:bodyPr/>
          <a:lstStyle/>
          <a:p>
            <a:pPr eaLnBrk="1" hangingPunct="1"/>
            <a:r>
              <a:rPr lang="en-US" altLang="en-US" dirty="0">
                <a:solidFill>
                  <a:schemeClr val="tx1"/>
                </a:solidFill>
                <a:effectLst>
                  <a:outerShdw blurRad="38100" dist="38100" dir="2700000" algn="tl">
                    <a:srgbClr val="000000">
                      <a:alpha val="43137"/>
                    </a:srgbClr>
                  </a:outerShdw>
                </a:effectLst>
              </a:rPr>
              <a:t>The Standard Model</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0736" y="476250"/>
            <a:ext cx="5400675" cy="6381750"/>
          </a:xfrm>
          <a:prstGeom prst="rect">
            <a:avLst/>
          </a:prstGeom>
        </p:spPr>
      </p:pic>
      <p:sp>
        <p:nvSpPr>
          <p:cNvPr id="6" name="Text Box 4"/>
          <p:cNvSpPr txBox="1">
            <a:spLocks noChangeArrowheads="1"/>
          </p:cNvSpPr>
          <p:nvPr/>
        </p:nvSpPr>
        <p:spPr bwMode="auto">
          <a:xfrm>
            <a:off x="307479" y="2360334"/>
            <a:ext cx="5566848"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eaLnBrk="1" hangingPunct="1">
              <a:buFont typeface="Wingdings" panose="05000000000000000000" pitchFamily="2" charset="2"/>
              <a:buChar char="q"/>
            </a:pPr>
            <a:r>
              <a:rPr lang="en-US" altLang="en-US" sz="3200" dirty="0">
                <a:solidFill>
                  <a:srgbClr val="000000"/>
                </a:solidFill>
                <a:latin typeface="+mn-lt"/>
              </a:rPr>
              <a:t> You should know the </a:t>
            </a:r>
            <a:r>
              <a:rPr lang="en-US" altLang="en-US" sz="3600" b="1" dirty="0">
                <a:solidFill>
                  <a:srgbClr val="000099"/>
                </a:solidFill>
                <a:latin typeface="Open Sans"/>
              </a:rPr>
              <a:t>symbols</a:t>
            </a:r>
            <a:r>
              <a:rPr lang="en-US" altLang="en-US" sz="3200" dirty="0">
                <a:solidFill>
                  <a:srgbClr val="000000"/>
                </a:solidFill>
                <a:latin typeface="+mn-lt"/>
              </a:rPr>
              <a:t> and </a:t>
            </a:r>
            <a:r>
              <a:rPr lang="en-US" altLang="en-US" sz="3600" b="1" dirty="0">
                <a:solidFill>
                  <a:srgbClr val="000099"/>
                </a:solidFill>
                <a:latin typeface="Open Sans"/>
              </a:rPr>
              <a:t>charges</a:t>
            </a:r>
            <a:r>
              <a:rPr lang="en-US" altLang="en-US" sz="3200" dirty="0">
                <a:solidFill>
                  <a:srgbClr val="000000"/>
                </a:solidFill>
                <a:latin typeface="+mn-lt"/>
              </a:rPr>
              <a:t> for the 12 main </a:t>
            </a:r>
            <a:r>
              <a:rPr lang="en-US" altLang="en-US" sz="3200" b="1" dirty="0">
                <a:solidFill>
                  <a:srgbClr val="FF0000"/>
                </a:solidFill>
                <a:latin typeface="+mn-lt"/>
              </a:rPr>
              <a:t>fermions</a:t>
            </a:r>
            <a:r>
              <a:rPr lang="en-US" altLang="en-US" sz="2400" dirty="0">
                <a:solidFill>
                  <a:srgbClr val="000000"/>
                </a:solidFill>
                <a:latin typeface="+mn-lt"/>
              </a:rPr>
              <a:t/>
            </a:r>
            <a:br>
              <a:rPr lang="en-US" altLang="en-US" sz="2400" dirty="0">
                <a:solidFill>
                  <a:srgbClr val="000000"/>
                </a:solidFill>
                <a:latin typeface="+mn-lt"/>
              </a:rPr>
            </a:br>
            <a:endParaRPr lang="en-US" altLang="en-US" sz="2400" dirty="0">
              <a:solidFill>
                <a:srgbClr val="000000"/>
              </a:solidFill>
              <a:latin typeface="+mn-lt"/>
            </a:endParaRPr>
          </a:p>
        </p:txBody>
      </p:sp>
    </p:spTree>
    <p:extLst>
      <p:ext uri="{BB962C8B-B14F-4D97-AF65-F5344CB8AC3E}">
        <p14:creationId xmlns:p14="http://schemas.microsoft.com/office/powerpoint/2010/main" val="25878814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77982" y="304800"/>
            <a:ext cx="7772400" cy="685800"/>
          </a:xfrm>
        </p:spPr>
        <p:txBody>
          <a:bodyPr/>
          <a:lstStyle/>
          <a:p>
            <a:pPr eaLnBrk="1" hangingPunct="1"/>
            <a:r>
              <a:rPr lang="en-US" altLang="en-US" dirty="0">
                <a:solidFill>
                  <a:schemeClr val="tx1"/>
                </a:solidFill>
                <a:effectLst>
                  <a:outerShdw blurRad="38100" dist="38100" dir="2700000" algn="tl">
                    <a:srgbClr val="000000">
                      <a:alpha val="43137"/>
                    </a:srgbClr>
                  </a:outerShdw>
                </a:effectLst>
              </a:rPr>
              <a:t>The cast of quarks &amp; leptons</a:t>
            </a:r>
          </a:p>
        </p:txBody>
      </p:sp>
      <p:graphicFrame>
        <p:nvGraphicFramePr>
          <p:cNvPr id="6272" name="Group 128"/>
          <p:cNvGraphicFramePr>
            <a:graphicFrameLocks noGrp="1"/>
          </p:cNvGraphicFramePr>
          <p:nvPr>
            <p:extLst>
              <p:ext uri="{D42A27DB-BD31-4B8C-83A1-F6EECF244321}">
                <p14:modId xmlns:p14="http://schemas.microsoft.com/office/powerpoint/2010/main" val="2014414690"/>
              </p:ext>
            </p:extLst>
          </p:nvPr>
        </p:nvGraphicFramePr>
        <p:xfrm>
          <a:off x="477982" y="1064491"/>
          <a:ext cx="7620000" cy="2819402"/>
        </p:xfrm>
        <a:graphic>
          <a:graphicData uri="http://schemas.openxmlformats.org/drawingml/2006/table">
            <a:tbl>
              <a:tblPr/>
              <a:tblGrid>
                <a:gridCol w="1524000">
                  <a:extLst>
                    <a:ext uri="{9D8B030D-6E8A-4147-A177-3AD203B41FA5}">
                      <a16:colId xmlns="" xmlns:a16="http://schemas.microsoft.com/office/drawing/2014/main" val="20000"/>
                    </a:ext>
                  </a:extLst>
                </a:gridCol>
                <a:gridCol w="1524000">
                  <a:extLst>
                    <a:ext uri="{9D8B030D-6E8A-4147-A177-3AD203B41FA5}">
                      <a16:colId xmlns="" xmlns:a16="http://schemas.microsoft.com/office/drawing/2014/main" val="20001"/>
                    </a:ext>
                  </a:extLst>
                </a:gridCol>
                <a:gridCol w="1524000">
                  <a:extLst>
                    <a:ext uri="{9D8B030D-6E8A-4147-A177-3AD203B41FA5}">
                      <a16:colId xmlns="" xmlns:a16="http://schemas.microsoft.com/office/drawing/2014/main" val="20002"/>
                    </a:ext>
                  </a:extLst>
                </a:gridCol>
                <a:gridCol w="1524000">
                  <a:extLst>
                    <a:ext uri="{9D8B030D-6E8A-4147-A177-3AD203B41FA5}">
                      <a16:colId xmlns="" xmlns:a16="http://schemas.microsoft.com/office/drawing/2014/main" val="20003"/>
                    </a:ext>
                  </a:extLst>
                </a:gridCol>
                <a:gridCol w="1524000">
                  <a:extLst>
                    <a:ext uri="{9D8B030D-6E8A-4147-A177-3AD203B41FA5}">
                      <a16:colId xmlns="" xmlns:a16="http://schemas.microsoft.com/office/drawing/2014/main" val="20004"/>
                    </a:ext>
                  </a:extLst>
                </a:gridCol>
              </a:tblGrid>
              <a:tr h="5635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a:ln>
                            <a:noFill/>
                          </a:ln>
                          <a:solidFill>
                            <a:schemeClr val="tx1"/>
                          </a:solidFill>
                          <a:effectLst/>
                          <a:latin typeface="Times New Roman" pitchFamily="18" charset="0"/>
                        </a:rPr>
                        <a:t>Family</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99"/>
                    </a:solid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chemeClr val="tx1"/>
                          </a:solidFill>
                          <a:effectLst/>
                          <a:latin typeface="Times New Roman" pitchFamily="18" charset="0"/>
                        </a:rPr>
                        <a:t>Quarks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99"/>
                    </a:solidFill>
                  </a:tcPr>
                </a:tc>
                <a:tc hMerge="1">
                  <a:txBody>
                    <a:bodyPr/>
                    <a:lstStyle/>
                    <a:p>
                      <a:endParaRPr lang="en-AU"/>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chemeClr val="tx1"/>
                          </a:solidFill>
                          <a:effectLst/>
                          <a:latin typeface="Times New Roman" pitchFamily="18" charset="0"/>
                        </a:rPr>
                        <a:t>Antiquarks</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99"/>
                    </a:solidFill>
                  </a:tcPr>
                </a:tc>
                <a:tc hMerge="1">
                  <a:txBody>
                    <a:bodyPr/>
                    <a:lstStyle/>
                    <a:p>
                      <a:endParaRPr lang="en-AU"/>
                    </a:p>
                  </a:txBody>
                  <a:tcPr/>
                </a:tc>
                <a:extLst>
                  <a:ext uri="{0D108BD9-81ED-4DB2-BD59-A6C34878D82A}">
                    <a16:rowId xmlns="" xmlns:a16="http://schemas.microsoft.com/office/drawing/2014/main" val="10000"/>
                  </a:ext>
                </a:extLst>
              </a:tr>
              <a:tr h="5635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1" i="0" u="none" strike="noStrike" cap="none" normalizeH="0" baseline="0">
                        <a:ln>
                          <a:noFill/>
                        </a:ln>
                        <a:solidFill>
                          <a:schemeClr val="tx1"/>
                        </a:solidFill>
                        <a:effectLst/>
                        <a:latin typeface="Times New Roman" pitchFamily="18"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rPr>
                        <a:t>Q = +2/3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rPr>
                        <a:t>Q = -1/3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rPr>
                        <a:t>Q = -2/3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rPr>
                        <a:t>Q = +1/3</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 xmlns:a16="http://schemas.microsoft.com/office/drawing/2014/main" val="10001"/>
                  </a:ext>
                </a:extLst>
              </a:tr>
              <a:tr h="5651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chemeClr val="tx1"/>
                          </a:solidFill>
                          <a:effectLst/>
                          <a:latin typeface="Times New Roman" pitchFamily="18" charset="0"/>
                        </a:rPr>
                        <a:t>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a:ln>
                            <a:noFill/>
                          </a:ln>
                          <a:solidFill>
                            <a:schemeClr val="tx1"/>
                          </a:solidFill>
                          <a:effectLst/>
                          <a:latin typeface="Times New Roman" pitchFamily="18" charset="0"/>
                        </a:rPr>
                        <a:t>U</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a:ln>
                            <a:noFill/>
                          </a:ln>
                          <a:solidFill>
                            <a:schemeClr val="tx1"/>
                          </a:solidFill>
                          <a:effectLst/>
                          <a:latin typeface="Times New Roman" pitchFamily="18" charset="0"/>
                        </a:rPr>
                        <a:t>D(own)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CC"/>
                    </a:solidFill>
                  </a:tcPr>
                </a:tc>
                <a:extLst>
                  <a:ext uri="{0D108BD9-81ED-4DB2-BD59-A6C34878D82A}">
                    <a16:rowId xmlns="" xmlns:a16="http://schemas.microsoft.com/office/drawing/2014/main" val="10002"/>
                  </a:ext>
                </a:extLst>
              </a:tr>
              <a:tr h="5635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chemeClr val="tx1"/>
                          </a:solidFill>
                          <a:effectLst/>
                          <a:latin typeface="Times New Roman" pitchFamily="18" charset="0"/>
                        </a:rPr>
                        <a:t>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a:ln>
                            <a:noFill/>
                          </a:ln>
                          <a:solidFill>
                            <a:schemeClr val="tx1"/>
                          </a:solidFill>
                          <a:effectLst/>
                          <a:latin typeface="Times New Roman" pitchFamily="18" charset="0"/>
                        </a:rPr>
                        <a:t>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chemeClr val="tx1"/>
                          </a:solidFill>
                          <a:effectLst/>
                          <a:latin typeface="Times New Roman" pitchFamily="18" charset="0"/>
                        </a:rPr>
                        <a:t>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CC"/>
                    </a:solidFill>
                  </a:tcPr>
                </a:tc>
                <a:extLst>
                  <a:ext uri="{0D108BD9-81ED-4DB2-BD59-A6C34878D82A}">
                    <a16:rowId xmlns="" xmlns:a16="http://schemas.microsoft.com/office/drawing/2014/main" val="10003"/>
                  </a:ext>
                </a:extLst>
              </a:tr>
              <a:tr h="5635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chemeClr val="tx1"/>
                          </a:solidFill>
                          <a:effectLst/>
                          <a:latin typeface="Times New Roman" pitchFamily="18" charset="0"/>
                        </a:rPr>
                        <a:t>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chemeClr val="tx1"/>
                          </a:solidFill>
                          <a:effectLst/>
                          <a:latin typeface="Times New Roman" pitchFamily="18" charset="0"/>
                        </a:rPr>
                        <a:t>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chemeClr val="tx1"/>
                          </a:solidFill>
                          <a:effectLst/>
                          <a:latin typeface="Times New Roman" pitchFamily="18" charset="0"/>
                        </a:rPr>
                        <a:t>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3CC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3CCCC"/>
                    </a:solidFill>
                  </a:tcPr>
                </a:tc>
                <a:extLst>
                  <a:ext uri="{0D108BD9-81ED-4DB2-BD59-A6C34878D82A}">
                    <a16:rowId xmlns="" xmlns:a16="http://schemas.microsoft.com/office/drawing/2014/main" val="10004"/>
                  </a:ext>
                </a:extLst>
              </a:tr>
            </a:tbl>
          </a:graphicData>
        </a:graphic>
      </p:graphicFrame>
      <p:grpSp>
        <p:nvGrpSpPr>
          <p:cNvPr id="31783" name="Group 129"/>
          <p:cNvGrpSpPr>
            <a:grpSpLocks/>
          </p:cNvGrpSpPr>
          <p:nvPr/>
        </p:nvGrpSpPr>
        <p:grpSpPr bwMode="auto">
          <a:xfrm>
            <a:off x="5600845" y="2207491"/>
            <a:ext cx="1897062" cy="1600200"/>
            <a:chOff x="3755" y="1392"/>
            <a:chExt cx="1195" cy="1008"/>
          </a:xfrm>
        </p:grpSpPr>
        <p:graphicFrame>
          <p:nvGraphicFramePr>
            <p:cNvPr id="31824" name="Object 34"/>
            <p:cNvGraphicFramePr>
              <a:graphicFrameLocks noChangeAspect="1"/>
            </p:cNvGraphicFramePr>
            <p:nvPr/>
          </p:nvGraphicFramePr>
          <p:xfrm>
            <a:off x="3755" y="1440"/>
            <a:ext cx="185" cy="240"/>
          </p:xfrm>
          <a:graphic>
            <a:graphicData uri="http://schemas.openxmlformats.org/presentationml/2006/ole">
              <mc:AlternateContent xmlns:mc="http://schemas.openxmlformats.org/markup-compatibility/2006">
                <mc:Choice xmlns:v="urn:schemas-microsoft-com:vml" Requires="v">
                  <p:oleObj spid="_x0000_s1160" name="Equation" r:id="rId4" imgW="126780" imgH="164814" progId="Equation.DSMT4">
                    <p:embed/>
                  </p:oleObj>
                </mc:Choice>
                <mc:Fallback>
                  <p:oleObj name="Equation" r:id="rId4" imgW="126780" imgH="164814" progId="Equation.DSMT4">
                    <p:embed/>
                    <p:pic>
                      <p:nvPicPr>
                        <p:cNvPr id="31824" name="Object 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55" y="1440"/>
                          <a:ext cx="185"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825" name="Object 35"/>
            <p:cNvGraphicFramePr>
              <a:graphicFrameLocks noChangeAspect="1"/>
            </p:cNvGraphicFramePr>
            <p:nvPr/>
          </p:nvGraphicFramePr>
          <p:xfrm>
            <a:off x="3755" y="1776"/>
            <a:ext cx="185" cy="240"/>
          </p:xfrm>
          <a:graphic>
            <a:graphicData uri="http://schemas.openxmlformats.org/presentationml/2006/ole">
              <mc:AlternateContent xmlns:mc="http://schemas.openxmlformats.org/markup-compatibility/2006">
                <mc:Choice xmlns:v="urn:schemas-microsoft-com:vml" Requires="v">
                  <p:oleObj spid="_x0000_s1161" name="Equation" r:id="rId6" imgW="126780" imgH="164814" progId="Equation.DSMT4">
                    <p:embed/>
                  </p:oleObj>
                </mc:Choice>
                <mc:Fallback>
                  <p:oleObj name="Equation" r:id="rId6" imgW="126780" imgH="164814" progId="Equation.DSMT4">
                    <p:embed/>
                    <p:pic>
                      <p:nvPicPr>
                        <p:cNvPr id="31825" name="Object 3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55" y="1776"/>
                          <a:ext cx="185"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826" name="Object 36"/>
            <p:cNvGraphicFramePr>
              <a:graphicFrameLocks noChangeAspect="1"/>
            </p:cNvGraphicFramePr>
            <p:nvPr/>
          </p:nvGraphicFramePr>
          <p:xfrm>
            <a:off x="3792" y="2160"/>
            <a:ext cx="160" cy="240"/>
          </p:xfrm>
          <a:graphic>
            <a:graphicData uri="http://schemas.openxmlformats.org/presentationml/2006/ole">
              <mc:AlternateContent xmlns:mc="http://schemas.openxmlformats.org/markup-compatibility/2006">
                <mc:Choice xmlns:v="urn:schemas-microsoft-com:vml" Requires="v">
                  <p:oleObj spid="_x0000_s1162" name="Equation" r:id="rId8" imgW="126890" imgH="190335" progId="Equation.DSMT4">
                    <p:embed/>
                  </p:oleObj>
                </mc:Choice>
                <mc:Fallback>
                  <p:oleObj name="Equation" r:id="rId8" imgW="126890" imgH="190335" progId="Equation.DSMT4">
                    <p:embed/>
                    <p:pic>
                      <p:nvPicPr>
                        <p:cNvPr id="31826" name="Object 3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92" y="2160"/>
                          <a:ext cx="16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827" name="Object 37"/>
            <p:cNvGraphicFramePr>
              <a:graphicFrameLocks noChangeAspect="1"/>
            </p:cNvGraphicFramePr>
            <p:nvPr/>
          </p:nvGraphicFramePr>
          <p:xfrm>
            <a:off x="4770" y="1392"/>
            <a:ext cx="180" cy="288"/>
          </p:xfrm>
          <a:graphic>
            <a:graphicData uri="http://schemas.openxmlformats.org/presentationml/2006/ole">
              <mc:AlternateContent xmlns:mc="http://schemas.openxmlformats.org/markup-compatibility/2006">
                <mc:Choice xmlns:v="urn:schemas-microsoft-com:vml" Requires="v">
                  <p:oleObj spid="_x0000_s1163" name="Equation" r:id="rId10" imgW="126835" imgH="202936" progId="Equation.DSMT4">
                    <p:embed/>
                  </p:oleObj>
                </mc:Choice>
                <mc:Fallback>
                  <p:oleObj name="Equation" r:id="rId10" imgW="126835" imgH="202936" progId="Equation.DSMT4">
                    <p:embed/>
                    <p:pic>
                      <p:nvPicPr>
                        <p:cNvPr id="31827" name="Object 3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70" y="1392"/>
                          <a:ext cx="1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828" name="Object 38"/>
            <p:cNvGraphicFramePr>
              <a:graphicFrameLocks noChangeAspect="1"/>
            </p:cNvGraphicFramePr>
            <p:nvPr/>
          </p:nvGraphicFramePr>
          <p:xfrm>
            <a:off x="4763" y="1776"/>
            <a:ext cx="185" cy="240"/>
          </p:xfrm>
          <a:graphic>
            <a:graphicData uri="http://schemas.openxmlformats.org/presentationml/2006/ole">
              <mc:AlternateContent xmlns:mc="http://schemas.openxmlformats.org/markup-compatibility/2006">
                <mc:Choice xmlns:v="urn:schemas-microsoft-com:vml" Requires="v">
                  <p:oleObj spid="_x0000_s1164" name="Equation" r:id="rId12" imgW="126780" imgH="164814" progId="Equation.DSMT4">
                    <p:embed/>
                  </p:oleObj>
                </mc:Choice>
                <mc:Fallback>
                  <p:oleObj name="Equation" r:id="rId12" imgW="126780" imgH="164814" progId="Equation.DSMT4">
                    <p:embed/>
                    <p:pic>
                      <p:nvPicPr>
                        <p:cNvPr id="31828" name="Object 3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63" y="1776"/>
                          <a:ext cx="185"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829" name="Object 39"/>
            <p:cNvGraphicFramePr>
              <a:graphicFrameLocks noChangeAspect="1"/>
            </p:cNvGraphicFramePr>
            <p:nvPr/>
          </p:nvGraphicFramePr>
          <p:xfrm>
            <a:off x="4770" y="2112"/>
            <a:ext cx="180" cy="288"/>
          </p:xfrm>
          <a:graphic>
            <a:graphicData uri="http://schemas.openxmlformats.org/presentationml/2006/ole">
              <mc:AlternateContent xmlns:mc="http://schemas.openxmlformats.org/markup-compatibility/2006">
                <mc:Choice xmlns:v="urn:schemas-microsoft-com:vml" Requires="v">
                  <p:oleObj spid="_x0000_s1165" name="Equation" r:id="rId14" imgW="126835" imgH="202936" progId="Equation.DSMT4">
                    <p:embed/>
                  </p:oleObj>
                </mc:Choice>
                <mc:Fallback>
                  <p:oleObj name="Equation" r:id="rId14" imgW="126835" imgH="202936" progId="Equation.DSMT4">
                    <p:embed/>
                    <p:pic>
                      <p:nvPicPr>
                        <p:cNvPr id="31829" name="Object 3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70" y="2112"/>
                          <a:ext cx="1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6184" name="Group 40"/>
          <p:cNvGraphicFramePr>
            <a:graphicFrameLocks noGrp="1"/>
          </p:cNvGraphicFramePr>
          <p:nvPr>
            <p:extLst>
              <p:ext uri="{D42A27DB-BD31-4B8C-83A1-F6EECF244321}">
                <p14:modId xmlns:p14="http://schemas.microsoft.com/office/powerpoint/2010/main" val="1469545186"/>
              </p:ext>
            </p:extLst>
          </p:nvPr>
        </p:nvGraphicFramePr>
        <p:xfrm>
          <a:off x="477982" y="4001367"/>
          <a:ext cx="7620000" cy="2779713"/>
        </p:xfrm>
        <a:graphic>
          <a:graphicData uri="http://schemas.openxmlformats.org/drawingml/2006/table">
            <a:tbl>
              <a:tblPr/>
              <a:tblGrid>
                <a:gridCol w="1524000">
                  <a:extLst>
                    <a:ext uri="{9D8B030D-6E8A-4147-A177-3AD203B41FA5}">
                      <a16:colId xmlns="" xmlns:a16="http://schemas.microsoft.com/office/drawing/2014/main" val="20000"/>
                    </a:ext>
                  </a:extLst>
                </a:gridCol>
                <a:gridCol w="1524000">
                  <a:extLst>
                    <a:ext uri="{9D8B030D-6E8A-4147-A177-3AD203B41FA5}">
                      <a16:colId xmlns="" xmlns:a16="http://schemas.microsoft.com/office/drawing/2014/main" val="20001"/>
                    </a:ext>
                  </a:extLst>
                </a:gridCol>
                <a:gridCol w="1524000">
                  <a:extLst>
                    <a:ext uri="{9D8B030D-6E8A-4147-A177-3AD203B41FA5}">
                      <a16:colId xmlns="" xmlns:a16="http://schemas.microsoft.com/office/drawing/2014/main" val="20002"/>
                    </a:ext>
                  </a:extLst>
                </a:gridCol>
                <a:gridCol w="1524000">
                  <a:extLst>
                    <a:ext uri="{9D8B030D-6E8A-4147-A177-3AD203B41FA5}">
                      <a16:colId xmlns="" xmlns:a16="http://schemas.microsoft.com/office/drawing/2014/main" val="20003"/>
                    </a:ext>
                  </a:extLst>
                </a:gridCol>
                <a:gridCol w="1524000">
                  <a:extLst>
                    <a:ext uri="{9D8B030D-6E8A-4147-A177-3AD203B41FA5}">
                      <a16:colId xmlns="" xmlns:a16="http://schemas.microsoft.com/office/drawing/2014/main" val="20004"/>
                    </a:ext>
                  </a:extLst>
                </a:gridCol>
              </a:tblGrid>
              <a:tr h="51821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chemeClr val="tx1"/>
                          </a:solidFill>
                          <a:effectLst/>
                          <a:latin typeface="Times New Roman" pitchFamily="18" charset="0"/>
                        </a:rPr>
                        <a:t>Family</a:t>
                      </a:r>
                    </a:p>
                  </a:txBody>
                  <a:tcPr marT="45725" marB="4572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99"/>
                    </a:solid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chemeClr val="tx1"/>
                          </a:solidFill>
                          <a:effectLst/>
                          <a:latin typeface="Times New Roman" pitchFamily="18" charset="0"/>
                        </a:rPr>
                        <a:t>Leptons</a:t>
                      </a:r>
                    </a:p>
                  </a:txBody>
                  <a:tcPr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99"/>
                    </a:solidFill>
                  </a:tcPr>
                </a:tc>
                <a:tc hMerge="1">
                  <a:txBody>
                    <a:bodyPr/>
                    <a:lstStyle/>
                    <a:p>
                      <a:endParaRPr lang="en-AU"/>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chemeClr val="tx1"/>
                          </a:solidFill>
                          <a:effectLst/>
                          <a:latin typeface="Times New Roman" pitchFamily="18" charset="0"/>
                        </a:rPr>
                        <a:t>Antileptons</a:t>
                      </a:r>
                    </a:p>
                  </a:txBody>
                  <a:tcPr marT="45725" marB="4572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99"/>
                    </a:solidFill>
                  </a:tcPr>
                </a:tc>
                <a:tc hMerge="1">
                  <a:txBody>
                    <a:bodyPr/>
                    <a:lstStyle/>
                    <a:p>
                      <a:endParaRPr lang="en-AU"/>
                    </a:p>
                  </a:txBody>
                  <a:tcPr/>
                </a:tc>
                <a:extLst>
                  <a:ext uri="{0D108BD9-81ED-4DB2-BD59-A6C34878D82A}">
                    <a16:rowId xmlns="" xmlns:a16="http://schemas.microsoft.com/office/drawing/2014/main" val="10000"/>
                  </a:ext>
                </a:extLst>
              </a:tr>
              <a:tr h="51821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1" i="0" u="none" strike="noStrike" cap="none" normalizeH="0" baseline="0">
                        <a:ln>
                          <a:noFill/>
                        </a:ln>
                        <a:solidFill>
                          <a:schemeClr val="tx1"/>
                        </a:solidFill>
                        <a:effectLst/>
                        <a:latin typeface="Times New Roman" pitchFamily="18" charset="0"/>
                      </a:endParaRPr>
                    </a:p>
                  </a:txBody>
                  <a:tcPr marT="45725" marB="4572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chemeClr val="tx1"/>
                          </a:solidFill>
                          <a:effectLst/>
                          <a:latin typeface="Times New Roman" pitchFamily="18" charset="0"/>
                        </a:rPr>
                        <a:t>Q = -1</a:t>
                      </a:r>
                    </a:p>
                  </a:txBody>
                  <a:tcPr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chemeClr val="tx1"/>
                          </a:solidFill>
                          <a:effectLst/>
                          <a:latin typeface="Times New Roman" pitchFamily="18" charset="0"/>
                        </a:rPr>
                        <a:t>Q = 0</a:t>
                      </a:r>
                    </a:p>
                  </a:txBody>
                  <a:tcPr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chemeClr val="tx1"/>
                          </a:solidFill>
                          <a:effectLst/>
                          <a:latin typeface="Times New Roman" pitchFamily="18" charset="0"/>
                        </a:rPr>
                        <a:t>Q = +1</a:t>
                      </a:r>
                    </a:p>
                  </a:txBody>
                  <a:tcPr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chemeClr val="tx1"/>
                          </a:solidFill>
                          <a:effectLst/>
                          <a:latin typeface="Times New Roman" pitchFamily="18" charset="0"/>
                        </a:rPr>
                        <a:t>Q = 0</a:t>
                      </a:r>
                    </a:p>
                  </a:txBody>
                  <a:tcPr marT="45725" marB="4572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 xmlns:a16="http://schemas.microsoft.com/office/drawing/2014/main" val="10001"/>
                  </a:ext>
                </a:extLst>
              </a:tr>
              <a:tr h="55410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chemeClr val="tx1"/>
                          </a:solidFill>
                          <a:effectLst/>
                          <a:latin typeface="Times New Roman" pitchFamily="18" charset="0"/>
                        </a:rPr>
                        <a:t>1</a:t>
                      </a:r>
                    </a:p>
                  </a:txBody>
                  <a:tcPr marT="45725" marB="4572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chemeClr val="tx1"/>
                          </a:solidFill>
                          <a:effectLst/>
                          <a:latin typeface="Times New Roman" pitchFamily="18" charset="0"/>
                        </a:rPr>
                        <a:t>e</a:t>
                      </a:r>
                      <a:r>
                        <a:rPr kumimoji="0" lang="en-US" sz="2800" b="1" i="0" u="none" strike="noStrike" cap="none" normalizeH="0" baseline="30000">
                          <a:ln>
                            <a:noFill/>
                          </a:ln>
                          <a:solidFill>
                            <a:schemeClr val="tx1"/>
                          </a:solidFill>
                          <a:effectLst/>
                          <a:latin typeface="Times New Roman" pitchFamily="18" charset="0"/>
                        </a:rPr>
                        <a:t>-</a:t>
                      </a:r>
                    </a:p>
                  </a:txBody>
                  <a:tcPr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a:ln>
                            <a:noFill/>
                          </a:ln>
                          <a:solidFill>
                            <a:schemeClr val="tx1"/>
                          </a:solidFill>
                          <a:effectLst/>
                          <a:latin typeface="Symbol" pitchFamily="18" charset="2"/>
                        </a:rPr>
                        <a:t>n</a:t>
                      </a:r>
                      <a:r>
                        <a:rPr kumimoji="0" lang="en-US" sz="2800" b="1" i="0" u="none" strike="noStrike" cap="none" normalizeH="0" baseline="-25000" dirty="0">
                          <a:ln>
                            <a:noFill/>
                          </a:ln>
                          <a:solidFill>
                            <a:schemeClr val="tx1"/>
                          </a:solidFill>
                          <a:effectLst/>
                          <a:latin typeface="Times New Roman" pitchFamily="18" charset="0"/>
                        </a:rPr>
                        <a:t>e</a:t>
                      </a:r>
                    </a:p>
                  </a:txBody>
                  <a:tcPr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chemeClr val="tx1"/>
                          </a:solidFill>
                          <a:effectLst/>
                          <a:latin typeface="Times New Roman" pitchFamily="18" charset="0"/>
                        </a:rPr>
                        <a:t>e</a:t>
                      </a:r>
                      <a:r>
                        <a:rPr kumimoji="0" lang="en-US" sz="2800" b="1" i="0" u="none" strike="noStrike" cap="none" normalizeH="0" baseline="30000">
                          <a:ln>
                            <a:noFill/>
                          </a:ln>
                          <a:solidFill>
                            <a:schemeClr val="tx1"/>
                          </a:solidFill>
                          <a:effectLst/>
                          <a:latin typeface="Times New Roman" pitchFamily="18" charset="0"/>
                        </a:rPr>
                        <a:t>+</a:t>
                      </a:r>
                    </a:p>
                  </a:txBody>
                  <a:tcPr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chemeClr val="tx1"/>
                          </a:solidFill>
                          <a:effectLst/>
                          <a:latin typeface="Symbol" pitchFamily="18" charset="2"/>
                        </a:rPr>
                        <a:t>n</a:t>
                      </a:r>
                      <a:r>
                        <a:rPr kumimoji="0" lang="en-US" sz="2800" b="1" i="0" u="none" strike="noStrike" cap="none" normalizeH="0" baseline="-25000">
                          <a:ln>
                            <a:noFill/>
                          </a:ln>
                          <a:solidFill>
                            <a:schemeClr val="tx1"/>
                          </a:solidFill>
                          <a:effectLst/>
                          <a:latin typeface="Times New Roman" pitchFamily="18" charset="0"/>
                        </a:rPr>
                        <a:t>e</a:t>
                      </a:r>
                    </a:p>
                  </a:txBody>
                  <a:tcPr marT="45725" marB="4572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CC"/>
                    </a:solidFill>
                  </a:tcPr>
                </a:tc>
                <a:extLst>
                  <a:ext uri="{0D108BD9-81ED-4DB2-BD59-A6C34878D82A}">
                    <a16:rowId xmlns="" xmlns:a16="http://schemas.microsoft.com/office/drawing/2014/main" val="10002"/>
                  </a:ext>
                </a:extLst>
              </a:tr>
              <a:tr h="59538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chemeClr val="tx1"/>
                          </a:solidFill>
                          <a:effectLst/>
                          <a:latin typeface="Times New Roman" pitchFamily="18" charset="0"/>
                        </a:rPr>
                        <a:t>2</a:t>
                      </a:r>
                    </a:p>
                  </a:txBody>
                  <a:tcPr marT="45725" marB="4572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chemeClr val="tx1"/>
                          </a:solidFill>
                          <a:effectLst/>
                          <a:latin typeface="Symbol" pitchFamily="18" charset="2"/>
                        </a:rPr>
                        <a:t>m</a:t>
                      </a:r>
                      <a:r>
                        <a:rPr kumimoji="0" lang="en-US" sz="2800" b="1" i="0" u="none" strike="noStrike" cap="none" normalizeH="0" baseline="30000">
                          <a:ln>
                            <a:noFill/>
                          </a:ln>
                          <a:solidFill>
                            <a:schemeClr val="tx1"/>
                          </a:solidFill>
                          <a:effectLst/>
                          <a:latin typeface="Symbol" pitchFamily="18" charset="2"/>
                        </a:rPr>
                        <a:t>-</a:t>
                      </a:r>
                    </a:p>
                  </a:txBody>
                  <a:tcPr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chemeClr val="tx1"/>
                          </a:solidFill>
                          <a:effectLst/>
                          <a:latin typeface="Symbol" pitchFamily="18" charset="2"/>
                        </a:rPr>
                        <a:t>n</a:t>
                      </a:r>
                      <a:r>
                        <a:rPr kumimoji="0" lang="en-US" sz="2800" b="1" i="0" u="none" strike="noStrike" cap="none" normalizeH="0" baseline="-25000">
                          <a:ln>
                            <a:noFill/>
                          </a:ln>
                          <a:solidFill>
                            <a:schemeClr val="tx1"/>
                          </a:solidFill>
                          <a:effectLst/>
                          <a:latin typeface="Symbol" pitchFamily="18" charset="2"/>
                        </a:rPr>
                        <a:t>m</a:t>
                      </a:r>
                    </a:p>
                  </a:txBody>
                  <a:tcPr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chemeClr val="tx1"/>
                          </a:solidFill>
                          <a:effectLst/>
                          <a:latin typeface="Symbol" pitchFamily="18" charset="2"/>
                        </a:rPr>
                        <a:t>m</a:t>
                      </a:r>
                      <a:r>
                        <a:rPr kumimoji="0" lang="en-US" sz="2800" b="1" i="0" u="none" strike="noStrike" cap="none" normalizeH="0" baseline="30000">
                          <a:ln>
                            <a:noFill/>
                          </a:ln>
                          <a:solidFill>
                            <a:schemeClr val="tx1"/>
                          </a:solidFill>
                          <a:effectLst/>
                          <a:latin typeface="Symbol" pitchFamily="18" charset="2"/>
                        </a:rPr>
                        <a:t>+</a:t>
                      </a:r>
                    </a:p>
                  </a:txBody>
                  <a:tcPr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chemeClr val="tx1"/>
                          </a:solidFill>
                          <a:effectLst/>
                          <a:latin typeface="Symbol" pitchFamily="18" charset="2"/>
                        </a:rPr>
                        <a:t>n</a:t>
                      </a:r>
                      <a:r>
                        <a:rPr kumimoji="0" lang="en-US" sz="2800" b="1" i="0" u="none" strike="noStrike" cap="none" normalizeH="0" baseline="-25000">
                          <a:ln>
                            <a:noFill/>
                          </a:ln>
                          <a:solidFill>
                            <a:schemeClr val="tx1"/>
                          </a:solidFill>
                          <a:effectLst/>
                          <a:latin typeface="Symbol" pitchFamily="18" charset="2"/>
                        </a:rPr>
                        <a:t>m</a:t>
                      </a:r>
                    </a:p>
                  </a:txBody>
                  <a:tcPr marT="45725" marB="4572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CC"/>
                    </a:solidFill>
                  </a:tcPr>
                </a:tc>
                <a:extLst>
                  <a:ext uri="{0D108BD9-81ED-4DB2-BD59-A6C34878D82A}">
                    <a16:rowId xmlns="" xmlns:a16="http://schemas.microsoft.com/office/drawing/2014/main" val="10003"/>
                  </a:ext>
                </a:extLst>
              </a:tr>
              <a:tr h="59379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chemeClr val="tx1"/>
                          </a:solidFill>
                          <a:effectLst/>
                          <a:latin typeface="Times New Roman" pitchFamily="18" charset="0"/>
                        </a:rPr>
                        <a:t>3</a:t>
                      </a:r>
                    </a:p>
                  </a:txBody>
                  <a:tcPr marT="45725" marB="4572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chemeClr val="tx1"/>
                          </a:solidFill>
                          <a:effectLst/>
                          <a:latin typeface="Symbol" pitchFamily="18" charset="2"/>
                        </a:rPr>
                        <a:t>t</a:t>
                      </a:r>
                      <a:r>
                        <a:rPr kumimoji="0" lang="en-US" sz="2800" b="1" i="0" u="none" strike="noStrike" cap="none" normalizeH="0" baseline="30000">
                          <a:ln>
                            <a:noFill/>
                          </a:ln>
                          <a:solidFill>
                            <a:schemeClr val="tx1"/>
                          </a:solidFill>
                          <a:effectLst/>
                          <a:latin typeface="Symbol" pitchFamily="18" charset="2"/>
                        </a:rPr>
                        <a:t>-</a:t>
                      </a:r>
                    </a:p>
                  </a:txBody>
                  <a:tcPr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chemeClr val="tx1"/>
                          </a:solidFill>
                          <a:effectLst/>
                          <a:latin typeface="Symbol" pitchFamily="18" charset="2"/>
                        </a:rPr>
                        <a:t>n</a:t>
                      </a:r>
                      <a:r>
                        <a:rPr kumimoji="0" lang="en-US" sz="2800" b="1" i="0" u="none" strike="noStrike" cap="none" normalizeH="0" baseline="-25000">
                          <a:ln>
                            <a:noFill/>
                          </a:ln>
                          <a:solidFill>
                            <a:schemeClr val="tx1"/>
                          </a:solidFill>
                          <a:effectLst/>
                          <a:latin typeface="Symbol" pitchFamily="18" charset="2"/>
                        </a:rPr>
                        <a:t>t</a:t>
                      </a:r>
                    </a:p>
                  </a:txBody>
                  <a:tcPr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chemeClr val="tx1"/>
                          </a:solidFill>
                          <a:effectLst/>
                          <a:latin typeface="Symbol" pitchFamily="18" charset="2"/>
                        </a:rPr>
                        <a:t>t</a:t>
                      </a:r>
                      <a:r>
                        <a:rPr kumimoji="0" lang="en-US" sz="2800" b="1" i="0" u="none" strike="noStrike" cap="none" normalizeH="0" baseline="30000">
                          <a:ln>
                            <a:noFill/>
                          </a:ln>
                          <a:solidFill>
                            <a:schemeClr val="tx1"/>
                          </a:solidFill>
                          <a:effectLst/>
                          <a:latin typeface="Symbol" pitchFamily="18" charset="2"/>
                        </a:rPr>
                        <a:t>+</a:t>
                      </a:r>
                    </a:p>
                  </a:txBody>
                  <a:tcPr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3CC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err="1">
                          <a:ln>
                            <a:noFill/>
                          </a:ln>
                          <a:solidFill>
                            <a:schemeClr val="tx1"/>
                          </a:solidFill>
                          <a:effectLst/>
                          <a:latin typeface="Symbol" pitchFamily="18" charset="2"/>
                        </a:rPr>
                        <a:t>n</a:t>
                      </a:r>
                      <a:r>
                        <a:rPr kumimoji="0" lang="en-US" sz="2800" b="1" i="0" u="none" strike="noStrike" cap="none" normalizeH="0" baseline="-25000" dirty="0" err="1">
                          <a:ln>
                            <a:noFill/>
                          </a:ln>
                          <a:solidFill>
                            <a:schemeClr val="tx1"/>
                          </a:solidFill>
                          <a:effectLst/>
                          <a:latin typeface="Symbol" pitchFamily="18" charset="2"/>
                        </a:rPr>
                        <a:t>t</a:t>
                      </a:r>
                      <a:endParaRPr kumimoji="0" lang="en-US" sz="2800" b="1" i="0" u="none" strike="noStrike" cap="none" normalizeH="0" baseline="-25000" dirty="0">
                        <a:ln>
                          <a:noFill/>
                        </a:ln>
                        <a:solidFill>
                          <a:schemeClr val="tx1"/>
                        </a:solidFill>
                        <a:effectLst/>
                        <a:latin typeface="Symbol" pitchFamily="18" charset="2"/>
                      </a:endParaRPr>
                    </a:p>
                  </a:txBody>
                  <a:tcPr marT="45725" marB="4572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3CCCC"/>
                    </a:solidFill>
                  </a:tcPr>
                </a:tc>
                <a:extLst>
                  <a:ext uri="{0D108BD9-81ED-4DB2-BD59-A6C34878D82A}">
                    <a16:rowId xmlns="" xmlns:a16="http://schemas.microsoft.com/office/drawing/2014/main" val="10004"/>
                  </a:ext>
                </a:extLst>
              </a:tr>
            </a:tbl>
          </a:graphicData>
        </a:graphic>
      </p:graphicFrame>
      <p:grpSp>
        <p:nvGrpSpPr>
          <p:cNvPr id="31820" name="Group 76"/>
          <p:cNvGrpSpPr>
            <a:grpSpLocks/>
          </p:cNvGrpSpPr>
          <p:nvPr/>
        </p:nvGrpSpPr>
        <p:grpSpPr bwMode="auto">
          <a:xfrm>
            <a:off x="7107382" y="5179291"/>
            <a:ext cx="304800" cy="1219200"/>
            <a:chOff x="4080" y="3216"/>
            <a:chExt cx="192" cy="768"/>
          </a:xfrm>
        </p:grpSpPr>
        <p:sp>
          <p:nvSpPr>
            <p:cNvPr id="31821" name="Line 77"/>
            <p:cNvSpPr>
              <a:spLocks noChangeShapeType="1"/>
            </p:cNvSpPr>
            <p:nvPr/>
          </p:nvSpPr>
          <p:spPr bwMode="auto">
            <a:xfrm>
              <a:off x="4080" y="3600"/>
              <a:ext cx="1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31822" name="Line 78"/>
            <p:cNvSpPr>
              <a:spLocks noChangeShapeType="1"/>
            </p:cNvSpPr>
            <p:nvPr/>
          </p:nvSpPr>
          <p:spPr bwMode="auto">
            <a:xfrm>
              <a:off x="4128" y="3984"/>
              <a:ext cx="1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31823" name="Line 79"/>
            <p:cNvSpPr>
              <a:spLocks noChangeShapeType="1"/>
            </p:cNvSpPr>
            <p:nvPr/>
          </p:nvSpPr>
          <p:spPr bwMode="auto">
            <a:xfrm>
              <a:off x="4128" y="3216"/>
              <a:ext cx="1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grpSp>
      <p:pic>
        <p:nvPicPr>
          <p:cNvPr id="1051" name="Picture 27" descr="https://i.ytimg.com/vi/nlv06lSAC7c/maxresdefault.jpg"/>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b="3776"/>
          <a:stretch/>
        </p:blipFill>
        <p:spPr bwMode="auto">
          <a:xfrm>
            <a:off x="8250382" y="2425155"/>
            <a:ext cx="4097193" cy="2220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20283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Group 14"/>
          <p:cNvGrpSpPr>
            <a:grpSpLocks/>
          </p:cNvGrpSpPr>
          <p:nvPr/>
        </p:nvGrpSpPr>
        <p:grpSpPr bwMode="auto">
          <a:xfrm>
            <a:off x="4871286" y="245407"/>
            <a:ext cx="6109516" cy="6643688"/>
            <a:chOff x="366" y="768"/>
            <a:chExt cx="2946" cy="3412"/>
          </a:xfrm>
        </p:grpSpPr>
        <p:pic>
          <p:nvPicPr>
            <p:cNvPr id="34820" name="Picture 3" descr="W:\courses\PHY106.03Spring\GIF\Animated\Physics\atom_with_electrons.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84" y="2544"/>
              <a:ext cx="1680" cy="1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4" descr="C:\courses\PHY106\images\Particles\nucleons.gif"/>
            <p:cNvPicPr>
              <a:picLocks noChangeAspect="1" noChangeArrowheads="1"/>
            </p:cNvPicPr>
            <p:nvPr/>
          </p:nvPicPr>
          <p:blipFill>
            <a:blip r:embed="rId3">
              <a:extLst>
                <a:ext uri="{28A0092B-C50C-407E-A947-70E740481C1C}">
                  <a14:useLocalDpi xmlns:a14="http://schemas.microsoft.com/office/drawing/2010/main" val="0"/>
                </a:ext>
              </a:extLst>
            </a:blip>
            <a:srcRect l="50368" t="10617" r="8672" b="14156"/>
            <a:stretch>
              <a:fillRect/>
            </a:stretch>
          </p:blipFill>
          <p:spPr bwMode="auto">
            <a:xfrm>
              <a:off x="2112" y="768"/>
              <a:ext cx="1200" cy="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2" name="Rectangle 8"/>
            <p:cNvSpPr>
              <a:spLocks noChangeArrowheads="1"/>
            </p:cNvSpPr>
            <p:nvPr/>
          </p:nvSpPr>
          <p:spPr bwMode="auto">
            <a:xfrm>
              <a:off x="1392" y="2208"/>
              <a:ext cx="1344" cy="144"/>
            </a:xfrm>
            <a:prstGeom prst="rect">
              <a:avLst/>
            </a:prstGeom>
            <a:solidFill>
              <a:schemeClr val="bg1"/>
            </a:solidFill>
            <a:ln w="9525">
              <a:solidFill>
                <a:schemeClr val="bg1"/>
              </a:solidFill>
              <a:miter lim="800000"/>
              <a:headEnd/>
              <a:tailEnd/>
            </a:ln>
          </p:spPr>
          <p:txBody>
            <a:bodyPr wrap="none" anchor="ct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eaLnBrk="1" hangingPunct="1"/>
              <a:endParaRPr lang="en-AU" altLang="en-US"/>
            </a:p>
          </p:txBody>
        </p:sp>
        <p:sp>
          <p:nvSpPr>
            <p:cNvPr id="34823" name="Rectangle 9"/>
            <p:cNvSpPr>
              <a:spLocks noChangeArrowheads="1"/>
            </p:cNvSpPr>
            <p:nvPr/>
          </p:nvSpPr>
          <p:spPr bwMode="auto">
            <a:xfrm>
              <a:off x="1680" y="2064"/>
              <a:ext cx="720" cy="336"/>
            </a:xfrm>
            <a:prstGeom prst="rect">
              <a:avLst/>
            </a:prstGeom>
            <a:solidFill>
              <a:schemeClr val="bg1"/>
            </a:solidFill>
            <a:ln w="9525">
              <a:solidFill>
                <a:schemeClr val="bg1"/>
              </a:solidFill>
              <a:miter lim="800000"/>
              <a:headEnd/>
              <a:tailEnd/>
            </a:ln>
          </p:spPr>
          <p:txBody>
            <a:bodyPr wrap="none" anchor="ct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eaLnBrk="1" hangingPunct="1"/>
              <a:endParaRPr lang="en-AU" altLang="en-US"/>
            </a:p>
          </p:txBody>
        </p:sp>
        <p:sp>
          <p:nvSpPr>
            <p:cNvPr id="34824" name="Line 7"/>
            <p:cNvSpPr>
              <a:spLocks noChangeShapeType="1"/>
            </p:cNvSpPr>
            <p:nvPr/>
          </p:nvSpPr>
          <p:spPr bwMode="auto">
            <a:xfrm flipV="1">
              <a:off x="1200" y="1488"/>
              <a:ext cx="960" cy="17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34825" name="Line 10"/>
            <p:cNvSpPr>
              <a:spLocks noChangeShapeType="1"/>
            </p:cNvSpPr>
            <p:nvPr/>
          </p:nvSpPr>
          <p:spPr bwMode="auto">
            <a:xfrm flipV="1">
              <a:off x="1266" y="2015"/>
              <a:ext cx="1776" cy="12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grpSp>
          <p:nvGrpSpPr>
            <p:cNvPr id="34826" name="Group 13"/>
            <p:cNvGrpSpPr>
              <a:grpSpLocks/>
            </p:cNvGrpSpPr>
            <p:nvPr/>
          </p:nvGrpSpPr>
          <p:grpSpPr bwMode="auto">
            <a:xfrm>
              <a:off x="366" y="795"/>
              <a:ext cx="1170" cy="1557"/>
              <a:chOff x="3966" y="1899"/>
              <a:chExt cx="1170" cy="1557"/>
            </a:xfrm>
          </p:grpSpPr>
          <p:pic>
            <p:nvPicPr>
              <p:cNvPr id="34829" name="Picture 11" descr="C:\courses\PHY106\images\Particles\nucleons.gif"/>
              <p:cNvPicPr>
                <a:picLocks noChangeAspect="1" noChangeArrowheads="1"/>
              </p:cNvPicPr>
              <p:nvPr/>
            </p:nvPicPr>
            <p:blipFill>
              <a:blip r:embed="rId3">
                <a:extLst>
                  <a:ext uri="{28A0092B-C50C-407E-A947-70E740481C1C}">
                    <a14:useLocalDpi xmlns:a14="http://schemas.microsoft.com/office/drawing/2010/main" val="0"/>
                  </a:ext>
                </a:extLst>
              </a:blip>
              <a:srcRect l="4492" t="10617" r="56186" b="14156"/>
              <a:stretch>
                <a:fillRect/>
              </a:stretch>
            </p:blipFill>
            <p:spPr bwMode="auto">
              <a:xfrm>
                <a:off x="3966" y="1899"/>
                <a:ext cx="1152" cy="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30" name="Rectangle 12"/>
              <p:cNvSpPr>
                <a:spLocks noChangeArrowheads="1"/>
              </p:cNvSpPr>
              <p:nvPr/>
            </p:nvSpPr>
            <p:spPr bwMode="auto">
              <a:xfrm>
                <a:off x="4944" y="3264"/>
                <a:ext cx="192" cy="192"/>
              </a:xfrm>
              <a:prstGeom prst="rect">
                <a:avLst/>
              </a:prstGeom>
              <a:solidFill>
                <a:schemeClr val="bg1"/>
              </a:solidFill>
              <a:ln w="9525">
                <a:solidFill>
                  <a:schemeClr val="bg1"/>
                </a:solidFill>
                <a:miter lim="800000"/>
                <a:headEnd/>
                <a:tailEnd/>
              </a:ln>
            </p:spPr>
            <p:txBody>
              <a:bodyPr wrap="none" anchor="ct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eaLnBrk="1" hangingPunct="1"/>
                <a:endParaRPr lang="en-AU" altLang="en-US"/>
              </a:p>
            </p:txBody>
          </p:sp>
        </p:grpSp>
        <p:sp>
          <p:nvSpPr>
            <p:cNvPr id="34827" name="Line 5"/>
            <p:cNvSpPr>
              <a:spLocks noChangeShapeType="1"/>
            </p:cNvSpPr>
            <p:nvPr/>
          </p:nvSpPr>
          <p:spPr bwMode="auto">
            <a:xfrm>
              <a:off x="432" y="1824"/>
              <a:ext cx="672" cy="13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34828" name="Line 6"/>
            <p:cNvSpPr>
              <a:spLocks noChangeShapeType="1"/>
            </p:cNvSpPr>
            <p:nvPr/>
          </p:nvSpPr>
          <p:spPr bwMode="auto">
            <a:xfrm flipV="1">
              <a:off x="1174" y="1728"/>
              <a:ext cx="336" cy="14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grpSp>
      <p:sp>
        <p:nvSpPr>
          <p:cNvPr id="34819" name="Title 15"/>
          <p:cNvSpPr>
            <a:spLocks noGrp="1"/>
          </p:cNvSpPr>
          <p:nvPr>
            <p:ph type="title"/>
          </p:nvPr>
        </p:nvSpPr>
        <p:spPr>
          <a:xfrm>
            <a:off x="573353" y="5168459"/>
            <a:ext cx="7772400" cy="1143000"/>
          </a:xfrm>
        </p:spPr>
        <p:txBody>
          <a:bodyPr/>
          <a:lstStyle/>
          <a:p>
            <a:r>
              <a:rPr lang="en-AU" altLang="en-US" dirty="0"/>
              <a:t>What are these?</a:t>
            </a:r>
          </a:p>
        </p:txBody>
      </p:sp>
    </p:spTree>
    <p:extLst>
      <p:ext uri="{BB962C8B-B14F-4D97-AF65-F5344CB8AC3E}">
        <p14:creationId xmlns:p14="http://schemas.microsoft.com/office/powerpoint/2010/main" val="31761082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en-US" dirty="0">
                <a:solidFill>
                  <a:schemeClr val="tx1"/>
                </a:solidFill>
                <a:effectLst>
                  <a:outerShdw blurRad="38100" dist="38100" dir="2700000" algn="tl">
                    <a:srgbClr val="000000">
                      <a:alpha val="43137"/>
                    </a:srgbClr>
                  </a:outerShdw>
                </a:effectLst>
              </a:rPr>
              <a:t>Quarks versus Leptons</a:t>
            </a:r>
          </a:p>
        </p:txBody>
      </p:sp>
      <p:sp>
        <p:nvSpPr>
          <p:cNvPr id="2" name="Content Placeholder 1"/>
          <p:cNvSpPr>
            <a:spLocks noGrp="1"/>
          </p:cNvSpPr>
          <p:nvPr>
            <p:ph idx="1"/>
          </p:nvPr>
        </p:nvSpPr>
        <p:spPr>
          <a:xfrm>
            <a:off x="406400" y="1520893"/>
            <a:ext cx="11379200" cy="4324350"/>
          </a:xfrm>
        </p:spPr>
        <p:txBody>
          <a:bodyPr/>
          <a:lstStyle/>
          <a:p>
            <a:pPr>
              <a:buFont typeface="Wingdings" panose="05000000000000000000" pitchFamily="2" charset="2"/>
              <a:buChar char="q"/>
            </a:pPr>
            <a:r>
              <a:rPr lang="en-US" altLang="en-US" dirty="0">
                <a:solidFill>
                  <a:srgbClr val="000000"/>
                </a:solidFill>
              </a:rPr>
              <a:t>What are the primary differences between quarks and leptons</a:t>
            </a:r>
            <a:r>
              <a:rPr lang="en-US" altLang="en-US" dirty="0" smtClean="0">
                <a:solidFill>
                  <a:srgbClr val="000000"/>
                </a:solidFill>
              </a:rPr>
              <a:t>?</a:t>
            </a:r>
          </a:p>
          <a:p>
            <a:pPr>
              <a:buFont typeface="Wingdings" panose="05000000000000000000" pitchFamily="2" charset="2"/>
              <a:buChar char="q"/>
            </a:pPr>
            <a:r>
              <a:rPr lang="en-US" altLang="en-US" dirty="0" smtClean="0">
                <a:solidFill>
                  <a:srgbClr val="000000"/>
                </a:solidFill>
              </a:rPr>
              <a:t>Both are fundamental particles, in that as far as we know they do not have internal structure.</a:t>
            </a:r>
          </a:p>
          <a:p>
            <a:pPr>
              <a:buFont typeface="Wingdings" panose="05000000000000000000" pitchFamily="2" charset="2"/>
              <a:buChar char="q"/>
            </a:pPr>
            <a:r>
              <a:rPr lang="en-US" altLang="en-US" dirty="0" smtClean="0">
                <a:solidFill>
                  <a:srgbClr val="000000"/>
                </a:solidFill>
              </a:rPr>
              <a:t>Quarks however are never found alone, whereas Leptons are.</a:t>
            </a:r>
          </a:p>
          <a:p>
            <a:pPr marL="109537" indent="0">
              <a:buNone/>
            </a:pPr>
            <a:r>
              <a:rPr lang="en-US" altLang="en-US" dirty="0" smtClean="0">
                <a:solidFill>
                  <a:srgbClr val="000000"/>
                </a:solidFill>
              </a:rPr>
              <a:t>Quarks have fractional charge whereas Leptons are integer charge.</a:t>
            </a:r>
          </a:p>
          <a:p>
            <a:pPr marL="109537" indent="0">
              <a:buNone/>
            </a:pPr>
            <a:r>
              <a:rPr lang="en-US" altLang="en-US" dirty="0" smtClean="0">
                <a:solidFill>
                  <a:srgbClr val="000000"/>
                </a:solidFill>
              </a:rPr>
              <a:t>Ultimately</a:t>
            </a:r>
            <a:r>
              <a:rPr lang="en-US" altLang="en-US" dirty="0">
                <a:solidFill>
                  <a:srgbClr val="000000"/>
                </a:solidFill>
              </a:rPr>
              <a:t>, what differentiates the quarks &amp; leptons from one another are the </a:t>
            </a:r>
            <a:r>
              <a:rPr lang="en-US" altLang="en-US" b="1" dirty="0">
                <a:solidFill>
                  <a:srgbClr val="FF0000"/>
                </a:solidFill>
              </a:rPr>
              <a:t>forces</a:t>
            </a:r>
            <a:r>
              <a:rPr lang="en-US" altLang="en-US" dirty="0">
                <a:solidFill>
                  <a:srgbClr val="000000"/>
                </a:solidFill>
              </a:rPr>
              <a:t> which each may exhibit.</a:t>
            </a:r>
          </a:p>
          <a:p>
            <a:pPr>
              <a:buFont typeface="Wingdings" panose="05000000000000000000" pitchFamily="2" charset="2"/>
              <a:buChar char="q"/>
            </a:pPr>
            <a:r>
              <a:rPr lang="en-US" altLang="en-US" dirty="0" smtClean="0">
                <a:solidFill>
                  <a:srgbClr val="000000"/>
                </a:solidFill>
              </a:rPr>
              <a:t>Quarks interact with each other via the  Strong Nuclear Force. Leptons do not and usually interact by the electromagnetic force instead.</a:t>
            </a:r>
            <a:endParaRPr lang="en-US" altLang="en-US" dirty="0">
              <a:solidFill>
                <a:srgbClr val="000000"/>
              </a:solidFill>
            </a:endParaRPr>
          </a:p>
          <a:p>
            <a:pPr>
              <a:buFont typeface="Wingdings" panose="05000000000000000000" pitchFamily="2" charset="2"/>
              <a:buChar char="q"/>
            </a:pPr>
            <a:r>
              <a:rPr lang="en-US" altLang="en-US" dirty="0">
                <a:solidFill>
                  <a:srgbClr val="000000"/>
                </a:solidFill>
              </a:rPr>
              <a:t>We therefore now embark on the concept of forces.</a:t>
            </a:r>
          </a:p>
          <a:p>
            <a:endParaRPr lang="en-AU" dirty="0"/>
          </a:p>
        </p:txBody>
      </p:sp>
    </p:spTree>
    <p:extLst>
      <p:ext uri="{BB962C8B-B14F-4D97-AF65-F5344CB8AC3E}">
        <p14:creationId xmlns:p14="http://schemas.microsoft.com/office/powerpoint/2010/main" val="882842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93222" y="511233"/>
            <a:ext cx="10479578" cy="609600"/>
          </a:xfrm>
        </p:spPr>
        <p:txBody>
          <a:bodyPr/>
          <a:lstStyle/>
          <a:p>
            <a:pPr eaLnBrk="1" hangingPunct="1"/>
            <a:r>
              <a:rPr lang="en-US" altLang="en-US" dirty="0">
                <a:solidFill>
                  <a:schemeClr val="tx1"/>
                </a:solidFill>
                <a:effectLst>
                  <a:outerShdw blurRad="38100" dist="38100" dir="2700000" algn="tl">
                    <a:srgbClr val="000000">
                      <a:alpha val="43137"/>
                    </a:srgbClr>
                  </a:outerShdw>
                </a:effectLst>
              </a:rPr>
              <a:t>Review</a:t>
            </a:r>
            <a:r>
              <a:rPr lang="en-US" altLang="en-US" dirty="0"/>
              <a:t> – </a:t>
            </a:r>
            <a:r>
              <a:rPr lang="en-US" altLang="en-US" dirty="0">
                <a:effectLst>
                  <a:outerShdw blurRad="38100" dist="38100" dir="2700000" algn="tl">
                    <a:srgbClr val="000000">
                      <a:alpha val="43137"/>
                    </a:srgbClr>
                  </a:outerShdw>
                </a:effectLst>
              </a:rPr>
              <a:t>The Quantum Nature of Matter</a:t>
            </a:r>
          </a:p>
        </p:txBody>
      </p:sp>
      <p:sp>
        <p:nvSpPr>
          <p:cNvPr id="15363" name="Text Box 3"/>
          <p:cNvSpPr txBox="1">
            <a:spLocks noChangeArrowheads="1"/>
          </p:cNvSpPr>
          <p:nvPr/>
        </p:nvSpPr>
        <p:spPr bwMode="auto">
          <a:xfrm>
            <a:off x="493222" y="1382685"/>
            <a:ext cx="11205556" cy="5262979"/>
          </a:xfrm>
          <a:prstGeom prst="rect">
            <a:avLst/>
          </a:prstGeom>
          <a:solidFill>
            <a:schemeClr val="accent1">
              <a:lumMod val="40000"/>
              <a:lumOff val="60000"/>
            </a:schemeClr>
          </a:solidFill>
          <a:ln/>
        </p:spPr>
        <p:style>
          <a:lnRef idx="2">
            <a:schemeClr val="accent2"/>
          </a:lnRef>
          <a:fillRef idx="1">
            <a:schemeClr val="lt1"/>
          </a:fillRef>
          <a:effectRef idx="0">
            <a:schemeClr val="accent2"/>
          </a:effectRef>
          <a:fontRef idx="minor">
            <a:schemeClr val="dk1"/>
          </a:fontRef>
        </p:style>
        <p:txBody>
          <a:bodyPr wrap="square">
            <a:spAutoFit/>
          </a:bodyP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eaLnBrk="1" hangingPunct="1">
              <a:buFont typeface="Wingdings" panose="05000000000000000000" pitchFamily="2" charset="2"/>
              <a:buChar char="q"/>
            </a:pPr>
            <a:r>
              <a:rPr lang="en-US" altLang="en-US" sz="2400" dirty="0">
                <a:latin typeface="+mn-lt"/>
              </a:rPr>
              <a:t> Electrons in atoms have well defined “Energy Levels” (E</a:t>
            </a:r>
            <a:r>
              <a:rPr lang="en-US" altLang="en-US" sz="2400" baseline="-25000" dirty="0">
                <a:latin typeface="+mn-lt"/>
              </a:rPr>
              <a:t>1</a:t>
            </a:r>
            <a:r>
              <a:rPr lang="en-US" altLang="en-US" sz="2400" dirty="0">
                <a:latin typeface="+mn-lt"/>
              </a:rPr>
              <a:t>, E</a:t>
            </a:r>
            <a:r>
              <a:rPr lang="en-US" altLang="en-US" sz="2400" baseline="-25000" dirty="0">
                <a:latin typeface="+mn-lt"/>
              </a:rPr>
              <a:t>2</a:t>
            </a:r>
            <a:r>
              <a:rPr lang="en-US" altLang="en-US" sz="2400" dirty="0">
                <a:latin typeface="+mn-lt"/>
              </a:rPr>
              <a:t>, E</a:t>
            </a:r>
            <a:r>
              <a:rPr lang="en-US" altLang="en-US" sz="2400" baseline="-25000" dirty="0">
                <a:latin typeface="+mn-lt"/>
              </a:rPr>
              <a:t>3</a:t>
            </a:r>
            <a:r>
              <a:rPr lang="en-US" altLang="en-US" sz="2400" dirty="0">
                <a:latin typeface="+mn-lt"/>
              </a:rPr>
              <a:t>, E</a:t>
            </a:r>
            <a:r>
              <a:rPr lang="en-US" altLang="en-US" sz="2400" baseline="-25000" dirty="0">
                <a:latin typeface="+mn-lt"/>
              </a:rPr>
              <a:t>4</a:t>
            </a:r>
            <a:r>
              <a:rPr lang="en-US" altLang="en-US" sz="2400" dirty="0">
                <a:latin typeface="+mn-lt"/>
              </a:rPr>
              <a:t>, …)</a:t>
            </a:r>
            <a:br>
              <a:rPr lang="en-US" altLang="en-US" sz="2400" dirty="0">
                <a:latin typeface="+mn-lt"/>
              </a:rPr>
            </a:br>
            <a:endParaRPr lang="en-US" altLang="en-US" sz="2400" dirty="0">
              <a:latin typeface="+mn-lt"/>
            </a:endParaRPr>
          </a:p>
          <a:p>
            <a:pPr eaLnBrk="1" hangingPunct="1">
              <a:buFont typeface="Wingdings" panose="05000000000000000000" pitchFamily="2" charset="2"/>
              <a:buChar char="q"/>
            </a:pPr>
            <a:r>
              <a:rPr lang="en-US" altLang="en-US" sz="2400" dirty="0">
                <a:latin typeface="+mn-lt"/>
              </a:rPr>
              <a:t> When all the atomic electrons are in their lowest possible energy state, this is called the </a:t>
            </a:r>
            <a:r>
              <a:rPr lang="en-US" altLang="en-US" sz="2400" dirty="0">
                <a:solidFill>
                  <a:srgbClr val="FF0000"/>
                </a:solidFill>
                <a:latin typeface="+mn-lt"/>
              </a:rPr>
              <a:t>ground state of the atom.</a:t>
            </a:r>
            <a:r>
              <a:rPr lang="en-US" altLang="en-US" sz="2400" dirty="0">
                <a:latin typeface="+mn-lt"/>
              </a:rPr>
              <a:t/>
            </a:r>
            <a:br>
              <a:rPr lang="en-US" altLang="en-US" sz="2400" dirty="0">
                <a:latin typeface="+mn-lt"/>
              </a:rPr>
            </a:br>
            <a:endParaRPr lang="en-US" altLang="en-US" sz="2400" dirty="0">
              <a:latin typeface="+mn-lt"/>
            </a:endParaRPr>
          </a:p>
          <a:p>
            <a:pPr eaLnBrk="1" hangingPunct="1">
              <a:buFont typeface="Wingdings" panose="05000000000000000000" pitchFamily="2" charset="2"/>
              <a:buChar char="q"/>
            </a:pPr>
            <a:r>
              <a:rPr lang="en-US" altLang="en-US" sz="2400" dirty="0">
                <a:latin typeface="+mn-lt"/>
              </a:rPr>
              <a:t> An electron can be promoted to a higher energy state by doing work on the atom (e.g.., having an electric current pass through a gas of these atoms).</a:t>
            </a:r>
            <a:br>
              <a:rPr lang="en-US" altLang="en-US" sz="2400" dirty="0">
                <a:latin typeface="+mn-lt"/>
              </a:rPr>
            </a:br>
            <a:endParaRPr lang="en-US" altLang="en-US" sz="2400" dirty="0">
              <a:latin typeface="+mn-lt"/>
            </a:endParaRPr>
          </a:p>
          <a:p>
            <a:pPr eaLnBrk="1" hangingPunct="1">
              <a:buFont typeface="Wingdings" panose="05000000000000000000" pitchFamily="2" charset="2"/>
              <a:buChar char="q"/>
            </a:pPr>
            <a:r>
              <a:rPr lang="en-US" altLang="en-US" sz="2400" dirty="0">
                <a:latin typeface="+mn-lt"/>
              </a:rPr>
              <a:t> The electron will “</a:t>
            </a:r>
            <a:r>
              <a:rPr lang="en-US" altLang="en-US" sz="2400" dirty="0">
                <a:solidFill>
                  <a:srgbClr val="FF0000"/>
                </a:solidFill>
                <a:latin typeface="+mn-lt"/>
              </a:rPr>
              <a:t>spontaneously” fall back</a:t>
            </a:r>
            <a:r>
              <a:rPr lang="en-US" altLang="en-US" sz="2400" dirty="0">
                <a:latin typeface="+mn-lt"/>
              </a:rPr>
              <a:t> to the ground state, and in the process, </a:t>
            </a:r>
            <a:r>
              <a:rPr lang="en-US" altLang="en-US" sz="2400" dirty="0">
                <a:solidFill>
                  <a:srgbClr val="FF0000"/>
                </a:solidFill>
                <a:latin typeface="+mn-lt"/>
              </a:rPr>
              <a:t>emit EM radiation </a:t>
            </a:r>
            <a:r>
              <a:rPr lang="en-US" altLang="en-US" sz="2400" dirty="0">
                <a:latin typeface="+mn-lt"/>
              </a:rPr>
              <a:t>(</a:t>
            </a:r>
            <a:r>
              <a:rPr lang="en-US" altLang="en-US" sz="2400" dirty="0" err="1">
                <a:latin typeface="+mn-lt"/>
              </a:rPr>
              <a:t>ie</a:t>
            </a:r>
            <a:r>
              <a:rPr lang="en-US" altLang="en-US" sz="2400" dirty="0">
                <a:latin typeface="+mn-lt"/>
              </a:rPr>
              <a:t>., a photon).</a:t>
            </a:r>
            <a:br>
              <a:rPr lang="en-US" altLang="en-US" sz="2400" dirty="0">
                <a:latin typeface="+mn-lt"/>
              </a:rPr>
            </a:br>
            <a:endParaRPr lang="en-US" altLang="en-US" sz="2400" dirty="0">
              <a:latin typeface="+mn-lt"/>
            </a:endParaRPr>
          </a:p>
          <a:p>
            <a:pPr eaLnBrk="1" hangingPunct="1">
              <a:buFont typeface="Wingdings" panose="05000000000000000000" pitchFamily="2" charset="2"/>
              <a:buChar char="q"/>
            </a:pPr>
            <a:r>
              <a:rPr lang="en-US" altLang="en-US" sz="2400" dirty="0">
                <a:latin typeface="+mn-lt"/>
              </a:rPr>
              <a:t> The energy of the photon is given by the difference in energy between</a:t>
            </a:r>
            <a:br>
              <a:rPr lang="en-US" altLang="en-US" sz="2400" dirty="0">
                <a:latin typeface="+mn-lt"/>
              </a:rPr>
            </a:br>
            <a:r>
              <a:rPr lang="en-US" altLang="en-US" sz="2400" dirty="0">
                <a:latin typeface="+mn-lt"/>
              </a:rPr>
              <a:t>the initial &amp; final energy levels (</a:t>
            </a:r>
            <a:r>
              <a:rPr lang="en-US" altLang="en-US" sz="2400" dirty="0" err="1">
                <a:latin typeface="+mn-lt"/>
              </a:rPr>
              <a:t>ie</a:t>
            </a:r>
            <a:r>
              <a:rPr lang="en-US" altLang="en-US" sz="2400" dirty="0">
                <a:latin typeface="+mn-lt"/>
              </a:rPr>
              <a:t>, E</a:t>
            </a:r>
            <a:r>
              <a:rPr lang="en-US" altLang="en-US" sz="2400" baseline="-25000" dirty="0">
                <a:latin typeface="+mn-lt"/>
              </a:rPr>
              <a:t>3</a:t>
            </a:r>
            <a:r>
              <a:rPr lang="en-US" altLang="en-US" sz="2400" dirty="0">
                <a:latin typeface="+mn-lt"/>
              </a:rPr>
              <a:t>-E</a:t>
            </a:r>
            <a:r>
              <a:rPr lang="en-US" altLang="en-US" sz="2400" baseline="-25000" dirty="0">
                <a:latin typeface="+mn-lt"/>
              </a:rPr>
              <a:t>2</a:t>
            </a:r>
            <a:r>
              <a:rPr lang="en-US" altLang="en-US" sz="2400" dirty="0">
                <a:latin typeface="+mn-lt"/>
              </a:rPr>
              <a:t>).   E = </a:t>
            </a:r>
            <a:r>
              <a:rPr lang="en-US" altLang="en-US" sz="2400" dirty="0" err="1">
                <a:latin typeface="+mn-lt"/>
              </a:rPr>
              <a:t>hf</a:t>
            </a:r>
            <a:endParaRPr lang="en-US" altLang="en-US" sz="2400" dirty="0">
              <a:latin typeface="+mn-lt"/>
            </a:endParaRPr>
          </a:p>
          <a:p>
            <a:pPr eaLnBrk="1" hangingPunct="1"/>
            <a:endParaRPr lang="en-US" altLang="en-US" sz="2400" dirty="0">
              <a:latin typeface="+mn-lt"/>
            </a:endParaRPr>
          </a:p>
        </p:txBody>
      </p:sp>
    </p:spTree>
    <p:extLst>
      <p:ext uri="{BB962C8B-B14F-4D97-AF65-F5344CB8AC3E}">
        <p14:creationId xmlns:p14="http://schemas.microsoft.com/office/powerpoint/2010/main" val="26566271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2209800" y="381000"/>
            <a:ext cx="7772400" cy="1143000"/>
          </a:xfrm>
        </p:spPr>
        <p:txBody>
          <a:bodyPr/>
          <a:lstStyle/>
          <a:p>
            <a:r>
              <a:rPr lang="en-US" altLang="en-US" smtClean="0"/>
              <a:t>How do Particles Interact?</a:t>
            </a:r>
          </a:p>
        </p:txBody>
      </p:sp>
      <p:sp>
        <p:nvSpPr>
          <p:cNvPr id="22531" name="Rectangle 3"/>
          <p:cNvSpPr>
            <a:spLocks noGrp="1" noChangeArrowheads="1"/>
          </p:cNvSpPr>
          <p:nvPr>
            <p:ph type="body" sz="half" idx="1"/>
          </p:nvPr>
        </p:nvSpPr>
        <p:spPr>
          <a:xfrm>
            <a:off x="494853" y="1828800"/>
            <a:ext cx="8498540" cy="4572000"/>
          </a:xfrm>
        </p:spPr>
        <p:txBody>
          <a:bodyPr/>
          <a:lstStyle/>
          <a:p>
            <a:pPr>
              <a:spcBef>
                <a:spcPts val="2400"/>
              </a:spcBef>
              <a:buFont typeface="Wingdings" panose="05000000000000000000" pitchFamily="2" charset="2"/>
              <a:buChar char="q"/>
            </a:pPr>
            <a:r>
              <a:rPr lang="en-US" altLang="en-US" dirty="0"/>
              <a:t>Objects can interact without touching</a:t>
            </a:r>
          </a:p>
          <a:p>
            <a:pPr>
              <a:spcBef>
                <a:spcPts val="2400"/>
              </a:spcBef>
              <a:buFont typeface="Wingdings" panose="05000000000000000000" pitchFamily="2" charset="2"/>
              <a:buChar char="q"/>
            </a:pPr>
            <a:r>
              <a:rPr lang="en-US" altLang="en-US" dirty="0"/>
              <a:t>How do magnets “feel”  each other to attract or repel?</a:t>
            </a:r>
          </a:p>
          <a:p>
            <a:pPr>
              <a:spcBef>
                <a:spcPts val="2400"/>
              </a:spcBef>
              <a:buFont typeface="Wingdings" panose="05000000000000000000" pitchFamily="2" charset="2"/>
              <a:buChar char="q"/>
            </a:pPr>
            <a:r>
              <a:rPr lang="en-US" altLang="en-US" dirty="0"/>
              <a:t>How does the sun attract the earth?</a:t>
            </a:r>
          </a:p>
          <a:p>
            <a:pPr>
              <a:spcBef>
                <a:spcPts val="2400"/>
              </a:spcBef>
              <a:buFont typeface="Wingdings" panose="05000000000000000000" pitchFamily="2" charset="2"/>
              <a:buChar char="q"/>
            </a:pPr>
            <a:r>
              <a:rPr lang="en-US" altLang="en-US" dirty="0"/>
              <a:t>A force is something communicated between objects</a:t>
            </a:r>
          </a:p>
        </p:txBody>
      </p:sp>
      <p:pic>
        <p:nvPicPr>
          <p:cNvPr id="22532" name="Picture 6" descr="C:\My Documents\ATLAS\magnets.jpg"/>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9363634" y="305696"/>
            <a:ext cx="1638076" cy="6552304"/>
          </a:xfrm>
        </p:spPr>
      </p:pic>
    </p:spTree>
    <p:extLst>
      <p:ext uri="{BB962C8B-B14F-4D97-AF65-F5344CB8AC3E}">
        <p14:creationId xmlns:p14="http://schemas.microsoft.com/office/powerpoint/2010/main" val="17023562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609600" y="527050"/>
            <a:ext cx="7772400" cy="685800"/>
          </a:xfrm>
        </p:spPr>
        <p:txBody>
          <a:bodyPr/>
          <a:lstStyle/>
          <a:p>
            <a:pPr eaLnBrk="1" hangingPunct="1"/>
            <a:r>
              <a:rPr lang="en-US" altLang="en-US" dirty="0">
                <a:solidFill>
                  <a:schemeClr val="tx1"/>
                </a:solidFill>
                <a:effectLst>
                  <a:outerShdw blurRad="38100" dist="38100" dir="2700000" algn="tl">
                    <a:srgbClr val="000000">
                      <a:alpha val="43137"/>
                    </a:srgbClr>
                  </a:outerShdw>
                </a:effectLst>
              </a:rPr>
              <a:t>The Four Fundamental Forces</a:t>
            </a:r>
          </a:p>
        </p:txBody>
      </p:sp>
      <p:sp>
        <p:nvSpPr>
          <p:cNvPr id="33795" name="Text Box 3"/>
          <p:cNvSpPr txBox="1">
            <a:spLocks noChangeArrowheads="1"/>
          </p:cNvSpPr>
          <p:nvPr/>
        </p:nvSpPr>
        <p:spPr bwMode="auto">
          <a:xfrm>
            <a:off x="2514601" y="1473200"/>
            <a:ext cx="442300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eaLnBrk="1" hangingPunct="1">
              <a:buFontTx/>
              <a:buAutoNum type="arabicPeriod"/>
            </a:pPr>
            <a:r>
              <a:rPr lang="en-US" altLang="en-US" sz="2800" b="1" dirty="0">
                <a:solidFill>
                  <a:srgbClr val="FF0000"/>
                </a:solidFill>
                <a:latin typeface="+mn-lt"/>
              </a:rPr>
              <a:t>Gravity</a:t>
            </a:r>
            <a:br>
              <a:rPr lang="en-US" altLang="en-US" sz="2800" b="1" dirty="0">
                <a:solidFill>
                  <a:srgbClr val="FF0000"/>
                </a:solidFill>
                <a:latin typeface="+mn-lt"/>
              </a:rPr>
            </a:br>
            <a:r>
              <a:rPr lang="en-US" altLang="en-US" sz="2800" b="1" dirty="0">
                <a:solidFill>
                  <a:srgbClr val="000000"/>
                </a:solidFill>
                <a:latin typeface="+mn-lt"/>
              </a:rPr>
              <a:t/>
            </a:r>
            <a:br>
              <a:rPr lang="en-US" altLang="en-US" sz="2800" b="1" dirty="0">
                <a:solidFill>
                  <a:srgbClr val="000000"/>
                </a:solidFill>
                <a:latin typeface="+mn-lt"/>
              </a:rPr>
            </a:br>
            <a:endParaRPr lang="en-US" altLang="en-US" sz="2800" b="1" dirty="0">
              <a:solidFill>
                <a:srgbClr val="000000"/>
              </a:solidFill>
              <a:latin typeface="+mn-lt"/>
            </a:endParaRPr>
          </a:p>
          <a:p>
            <a:pPr eaLnBrk="1" hangingPunct="1">
              <a:buFontTx/>
              <a:buAutoNum type="arabicPeriod"/>
            </a:pPr>
            <a:r>
              <a:rPr lang="en-US" altLang="en-US" sz="2800" b="1" dirty="0">
                <a:solidFill>
                  <a:srgbClr val="000000"/>
                </a:solidFill>
                <a:latin typeface="+mn-lt"/>
              </a:rPr>
              <a:t>Weak Force</a:t>
            </a:r>
            <a:br>
              <a:rPr lang="en-US" altLang="en-US" sz="2800" b="1" dirty="0">
                <a:solidFill>
                  <a:srgbClr val="000000"/>
                </a:solidFill>
                <a:latin typeface="+mn-lt"/>
              </a:rPr>
            </a:br>
            <a:r>
              <a:rPr lang="en-US" altLang="en-US" sz="2800" b="1" dirty="0">
                <a:solidFill>
                  <a:srgbClr val="000000"/>
                </a:solidFill>
                <a:latin typeface="+mn-lt"/>
              </a:rPr>
              <a:t/>
            </a:r>
            <a:br>
              <a:rPr lang="en-US" altLang="en-US" sz="2800" b="1" dirty="0">
                <a:solidFill>
                  <a:srgbClr val="000000"/>
                </a:solidFill>
                <a:latin typeface="+mn-lt"/>
              </a:rPr>
            </a:br>
            <a:endParaRPr lang="en-US" altLang="en-US" sz="2800" b="1" dirty="0">
              <a:solidFill>
                <a:srgbClr val="000000"/>
              </a:solidFill>
              <a:latin typeface="+mn-lt"/>
            </a:endParaRPr>
          </a:p>
          <a:p>
            <a:pPr eaLnBrk="1" hangingPunct="1">
              <a:buFontTx/>
              <a:buAutoNum type="arabicPeriod"/>
            </a:pPr>
            <a:r>
              <a:rPr lang="en-US" altLang="en-US" sz="2800" b="1" dirty="0">
                <a:solidFill>
                  <a:srgbClr val="FF0000"/>
                </a:solidFill>
                <a:latin typeface="+mn-lt"/>
              </a:rPr>
              <a:t>Electromagnetic force</a:t>
            </a:r>
            <a:r>
              <a:rPr lang="en-US" altLang="en-US" sz="2800" b="1" dirty="0">
                <a:solidFill>
                  <a:srgbClr val="000000"/>
                </a:solidFill>
                <a:latin typeface="+mn-lt"/>
              </a:rPr>
              <a:t/>
            </a:r>
            <a:br>
              <a:rPr lang="en-US" altLang="en-US" sz="2800" b="1" dirty="0">
                <a:solidFill>
                  <a:srgbClr val="000000"/>
                </a:solidFill>
                <a:latin typeface="+mn-lt"/>
              </a:rPr>
            </a:br>
            <a:r>
              <a:rPr lang="en-US" altLang="en-US" sz="2800" b="1" dirty="0">
                <a:solidFill>
                  <a:srgbClr val="000000"/>
                </a:solidFill>
                <a:latin typeface="+mn-lt"/>
              </a:rPr>
              <a:t/>
            </a:r>
            <a:br>
              <a:rPr lang="en-US" altLang="en-US" sz="2800" b="1" dirty="0">
                <a:solidFill>
                  <a:srgbClr val="000000"/>
                </a:solidFill>
                <a:latin typeface="+mn-lt"/>
              </a:rPr>
            </a:br>
            <a:endParaRPr lang="en-US" altLang="en-US" sz="2800" b="1" dirty="0">
              <a:solidFill>
                <a:srgbClr val="000000"/>
              </a:solidFill>
              <a:latin typeface="+mn-lt"/>
            </a:endParaRPr>
          </a:p>
          <a:p>
            <a:pPr eaLnBrk="1" hangingPunct="1">
              <a:buFontTx/>
              <a:buAutoNum type="arabicPeriod"/>
            </a:pPr>
            <a:r>
              <a:rPr lang="en-US" altLang="en-US" sz="2800" b="1" dirty="0">
                <a:solidFill>
                  <a:srgbClr val="FF0000"/>
                </a:solidFill>
                <a:latin typeface="+mn-lt"/>
              </a:rPr>
              <a:t>Strong Force</a:t>
            </a:r>
          </a:p>
        </p:txBody>
      </p:sp>
      <p:pic>
        <p:nvPicPr>
          <p:cNvPr id="33796" name="Picture 4" descr="C:\courses\PHY106\images\Particles\4int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0007" y="759280"/>
            <a:ext cx="4720499" cy="5031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3797" name="Group 5"/>
          <p:cNvGrpSpPr>
            <a:grpSpLocks/>
          </p:cNvGrpSpPr>
          <p:nvPr/>
        </p:nvGrpSpPr>
        <p:grpSpPr bwMode="auto">
          <a:xfrm>
            <a:off x="1676400" y="1524000"/>
            <a:ext cx="685800" cy="4267200"/>
            <a:chOff x="192" y="1344"/>
            <a:chExt cx="432" cy="2256"/>
          </a:xfrm>
        </p:grpSpPr>
        <p:sp>
          <p:nvSpPr>
            <p:cNvPr id="33799" name="AutoShape 6"/>
            <p:cNvSpPr>
              <a:spLocks noChangeArrowheads="1"/>
            </p:cNvSpPr>
            <p:nvPr/>
          </p:nvSpPr>
          <p:spPr bwMode="auto">
            <a:xfrm rot="-5400000">
              <a:off x="-168" y="1704"/>
              <a:ext cx="1152" cy="432"/>
            </a:xfrm>
            <a:custGeom>
              <a:avLst/>
              <a:gdLst>
                <a:gd name="T0" fmla="*/ 46 w 21600"/>
                <a:gd name="T1" fmla="*/ 0 h 21600"/>
                <a:gd name="T2" fmla="*/ 0 w 21600"/>
                <a:gd name="T3" fmla="*/ 4 h 21600"/>
                <a:gd name="T4" fmla="*/ 46 w 21600"/>
                <a:gd name="T5" fmla="*/ 9 h 21600"/>
                <a:gd name="T6" fmla="*/ 61 w 21600"/>
                <a:gd name="T7" fmla="*/ 4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algn="ctr" eaLnBrk="1" hangingPunct="1"/>
              <a:r>
                <a:rPr lang="en-US" altLang="en-US">
                  <a:solidFill>
                    <a:srgbClr val="000000"/>
                  </a:solidFill>
                  <a:latin typeface="Times New Roman" panose="02020603050405020304" pitchFamily="18" charset="0"/>
                </a:rPr>
                <a:t>Weaker</a:t>
              </a:r>
              <a:endParaRPr lang="en-US" altLang="en-US" sz="2400">
                <a:solidFill>
                  <a:srgbClr val="000000"/>
                </a:solidFill>
                <a:latin typeface="Times New Roman" panose="02020603050405020304" pitchFamily="18" charset="0"/>
              </a:endParaRPr>
            </a:p>
          </p:txBody>
        </p:sp>
        <p:sp>
          <p:nvSpPr>
            <p:cNvPr id="33800" name="AutoShape 7"/>
            <p:cNvSpPr>
              <a:spLocks noChangeArrowheads="1"/>
            </p:cNvSpPr>
            <p:nvPr/>
          </p:nvSpPr>
          <p:spPr bwMode="auto">
            <a:xfrm rot="5400000">
              <a:off x="-120" y="2856"/>
              <a:ext cx="1056" cy="432"/>
            </a:xfrm>
            <a:custGeom>
              <a:avLst/>
              <a:gdLst>
                <a:gd name="T0" fmla="*/ 39 w 21600"/>
                <a:gd name="T1" fmla="*/ 0 h 21600"/>
                <a:gd name="T2" fmla="*/ 0 w 21600"/>
                <a:gd name="T3" fmla="*/ 4 h 21600"/>
                <a:gd name="T4" fmla="*/ 39 w 21600"/>
                <a:gd name="T5" fmla="*/ 9 h 21600"/>
                <a:gd name="T6" fmla="*/ 52 w 21600"/>
                <a:gd name="T7" fmla="*/ 4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algn="ctr" eaLnBrk="1" hangingPunct="1"/>
              <a:r>
                <a:rPr lang="en-US" altLang="en-US">
                  <a:solidFill>
                    <a:srgbClr val="000000"/>
                  </a:solidFill>
                  <a:latin typeface="Times New Roman" panose="02020603050405020304" pitchFamily="18" charset="0"/>
                </a:rPr>
                <a:t>Stronger</a:t>
              </a:r>
              <a:endParaRPr lang="en-US" altLang="en-US" sz="2400">
                <a:solidFill>
                  <a:srgbClr val="000000"/>
                </a:solidFill>
                <a:latin typeface="Times New Roman" panose="02020603050405020304" pitchFamily="18" charset="0"/>
              </a:endParaRPr>
            </a:p>
          </p:txBody>
        </p:sp>
      </p:grpSp>
      <p:sp>
        <p:nvSpPr>
          <p:cNvPr id="33798" name="Text Box 8"/>
          <p:cNvSpPr txBox="1">
            <a:spLocks noChangeArrowheads="1"/>
          </p:cNvSpPr>
          <p:nvPr/>
        </p:nvSpPr>
        <p:spPr bwMode="auto">
          <a:xfrm>
            <a:off x="609599" y="6146799"/>
            <a:ext cx="11103429" cy="466725"/>
          </a:xfrm>
          <a:prstGeom prst="rect">
            <a:avLst/>
          </a:prstGeom>
          <a:solidFill>
            <a:schemeClr val="hlink"/>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eaLnBrk="1" hangingPunct="1"/>
            <a:r>
              <a:rPr lang="en-US" altLang="en-US" sz="2400" dirty="0">
                <a:solidFill>
                  <a:srgbClr val="000000"/>
                </a:solidFill>
                <a:latin typeface="Arial" panose="020B0604020202020204" pitchFamily="34" charset="0"/>
                <a:cs typeface="Arial" panose="020B0604020202020204" pitchFamily="34" charset="0"/>
              </a:rPr>
              <a:t>All other forces you know about can be attributed to one of these!</a:t>
            </a:r>
          </a:p>
        </p:txBody>
      </p:sp>
    </p:spTree>
    <p:extLst>
      <p:ext uri="{BB962C8B-B14F-4D97-AF65-F5344CB8AC3E}">
        <p14:creationId xmlns:p14="http://schemas.microsoft.com/office/powerpoint/2010/main" val="31225963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13944"/>
            <a:ext cx="10972800" cy="1069848"/>
          </a:xfrm>
        </p:spPr>
        <p:txBody>
          <a:bodyPr/>
          <a:lstStyle/>
          <a:p>
            <a:r>
              <a:rPr lang="en-AU" dirty="0"/>
              <a:t>Force Carriers</a:t>
            </a:r>
          </a:p>
        </p:txBody>
      </p:sp>
      <p:sp>
        <p:nvSpPr>
          <p:cNvPr id="3" name="Rectangle 2"/>
          <p:cNvSpPr/>
          <p:nvPr/>
        </p:nvSpPr>
        <p:spPr>
          <a:xfrm>
            <a:off x="609600" y="1383792"/>
            <a:ext cx="11155680" cy="4401205"/>
          </a:xfrm>
          <a:prstGeom prst="rect">
            <a:avLst/>
          </a:prstGeom>
        </p:spPr>
        <p:txBody>
          <a:bodyPr wrap="square">
            <a:spAutoFit/>
          </a:bodyPr>
          <a:lstStyle/>
          <a:p>
            <a:pPr marL="457200" indent="-457200">
              <a:buFont typeface="Wingdings" panose="05000000000000000000" pitchFamily="2" charset="2"/>
              <a:buChar char="q"/>
            </a:pPr>
            <a:r>
              <a:rPr lang="en-GB" sz="2800" dirty="0">
                <a:solidFill>
                  <a:srgbClr val="1A1A1A"/>
                </a:solidFill>
                <a:latin typeface="Open Sans"/>
              </a:rPr>
              <a:t>Previously we have thought of forces being exerted on particles by </a:t>
            </a:r>
            <a:r>
              <a:rPr lang="en-GB" sz="2800" b="1" dirty="0">
                <a:solidFill>
                  <a:srgbClr val="000099"/>
                </a:solidFill>
                <a:latin typeface="Open Sans"/>
              </a:rPr>
              <a:t>fields</a:t>
            </a:r>
            <a:r>
              <a:rPr lang="en-GB" sz="2800" dirty="0">
                <a:solidFill>
                  <a:srgbClr val="1A1A1A"/>
                </a:solidFill>
                <a:latin typeface="Open Sans"/>
              </a:rPr>
              <a:t>. </a:t>
            </a:r>
          </a:p>
          <a:p>
            <a:pPr marL="457200" indent="-457200">
              <a:buFont typeface="Wingdings" panose="05000000000000000000" pitchFamily="2" charset="2"/>
              <a:buChar char="q"/>
            </a:pPr>
            <a:r>
              <a:rPr lang="en-GB" sz="2800" dirty="0">
                <a:solidFill>
                  <a:srgbClr val="1A1A1A"/>
                </a:solidFill>
                <a:latin typeface="Open Sans"/>
              </a:rPr>
              <a:t>For example, we have said that there would be a </a:t>
            </a:r>
            <a:r>
              <a:rPr lang="en-GB" sz="2800" b="1" dirty="0">
                <a:solidFill>
                  <a:srgbClr val="000099"/>
                </a:solidFill>
                <a:latin typeface="Open Sans"/>
              </a:rPr>
              <a:t>region</a:t>
            </a:r>
            <a:r>
              <a:rPr lang="en-GB" sz="2800" dirty="0">
                <a:solidFill>
                  <a:srgbClr val="1A1A1A"/>
                </a:solidFill>
                <a:latin typeface="Open Sans"/>
              </a:rPr>
              <a:t> around a charged particle where another charged particle experiences a force. </a:t>
            </a:r>
          </a:p>
          <a:p>
            <a:pPr marL="457200" indent="-457200">
              <a:buFont typeface="Wingdings" panose="05000000000000000000" pitchFamily="2" charset="2"/>
              <a:buChar char="q"/>
            </a:pPr>
            <a:r>
              <a:rPr lang="en-GB" sz="2800" dirty="0">
                <a:solidFill>
                  <a:srgbClr val="1A1A1A"/>
                </a:solidFill>
                <a:latin typeface="Open Sans"/>
              </a:rPr>
              <a:t>This may seem quite puzzling as the force is applied without any </a:t>
            </a:r>
            <a:r>
              <a:rPr lang="en-GB" sz="2800" b="1" dirty="0">
                <a:solidFill>
                  <a:srgbClr val="000099"/>
                </a:solidFill>
                <a:latin typeface="Open Sans"/>
              </a:rPr>
              <a:t>direct interaction </a:t>
            </a:r>
            <a:r>
              <a:rPr lang="en-GB" sz="2800" dirty="0">
                <a:solidFill>
                  <a:srgbClr val="1A1A1A"/>
                </a:solidFill>
                <a:latin typeface="Open Sans"/>
              </a:rPr>
              <a:t>by the two particles. In the Standard Model this is resolved. </a:t>
            </a:r>
          </a:p>
          <a:p>
            <a:pPr marL="457200" indent="-457200">
              <a:buFont typeface="Wingdings" panose="05000000000000000000" pitchFamily="2" charset="2"/>
              <a:buChar char="q"/>
            </a:pPr>
            <a:r>
              <a:rPr lang="en-GB" sz="2800" dirty="0">
                <a:solidFill>
                  <a:srgbClr val="1A1A1A"/>
                </a:solidFill>
                <a:latin typeface="Open Sans"/>
              </a:rPr>
              <a:t>The mechanism explaining how forces are exerted involves the </a:t>
            </a:r>
            <a:r>
              <a:rPr lang="en-GB" sz="2800" b="1" dirty="0">
                <a:solidFill>
                  <a:srgbClr val="000099"/>
                </a:solidFill>
                <a:latin typeface="Open Sans"/>
              </a:rPr>
              <a:t>exchange of other particles</a:t>
            </a:r>
            <a:r>
              <a:rPr lang="en-GB" sz="2800" dirty="0">
                <a:solidFill>
                  <a:srgbClr val="1A1A1A"/>
                </a:solidFill>
                <a:latin typeface="Open Sans"/>
              </a:rPr>
              <a:t>.</a:t>
            </a:r>
          </a:p>
        </p:txBody>
      </p:sp>
    </p:spTree>
    <p:extLst>
      <p:ext uri="{BB962C8B-B14F-4D97-AF65-F5344CB8AC3E}">
        <p14:creationId xmlns:p14="http://schemas.microsoft.com/office/powerpoint/2010/main" val="3218966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13944"/>
            <a:ext cx="10972800" cy="1069848"/>
          </a:xfrm>
        </p:spPr>
        <p:txBody>
          <a:bodyPr/>
          <a:lstStyle/>
          <a:p>
            <a:r>
              <a:rPr lang="en-AU" dirty="0"/>
              <a:t>Force Carriers</a:t>
            </a:r>
          </a:p>
        </p:txBody>
      </p:sp>
      <p:sp>
        <p:nvSpPr>
          <p:cNvPr id="3" name="Rectangle 2"/>
          <p:cNvSpPr/>
          <p:nvPr/>
        </p:nvSpPr>
        <p:spPr>
          <a:xfrm>
            <a:off x="353568" y="2971667"/>
            <a:ext cx="11728704" cy="3539430"/>
          </a:xfrm>
          <a:prstGeom prst="rect">
            <a:avLst/>
          </a:prstGeom>
        </p:spPr>
        <p:txBody>
          <a:bodyPr wrap="square">
            <a:spAutoFit/>
          </a:bodyPr>
          <a:lstStyle/>
          <a:p>
            <a:pPr marL="457200" indent="-457200">
              <a:buFont typeface="Wingdings" panose="05000000000000000000" pitchFamily="2" charset="2"/>
              <a:buChar char="q"/>
            </a:pPr>
            <a:r>
              <a:rPr lang="en-GB" sz="2800" dirty="0">
                <a:solidFill>
                  <a:srgbClr val="1A1A1A"/>
                </a:solidFill>
                <a:latin typeface="Open Sans"/>
              </a:rPr>
              <a:t>Let's use an analogy to see how a force can be exerted on two particles through the exchange of another particle. </a:t>
            </a:r>
          </a:p>
          <a:p>
            <a:pPr marL="457200" indent="-457200">
              <a:buFont typeface="Wingdings" panose="05000000000000000000" pitchFamily="2" charset="2"/>
              <a:buChar char="q"/>
            </a:pPr>
            <a:r>
              <a:rPr lang="en-GB" sz="2800" dirty="0">
                <a:solidFill>
                  <a:srgbClr val="1A1A1A"/>
                </a:solidFill>
                <a:latin typeface="Open Sans"/>
              </a:rPr>
              <a:t>On the figure above, two inline skaters stand stationary and then begin to pass footballs back and forth to each other. As they do this they will begin to move away from each other. This is due to the </a:t>
            </a:r>
            <a:r>
              <a:rPr lang="en-GB" sz="2800" b="1" dirty="0">
                <a:solidFill>
                  <a:srgbClr val="000099"/>
                </a:solidFill>
                <a:latin typeface="Open Sans"/>
              </a:rPr>
              <a:t>conservation of momentum </a:t>
            </a:r>
            <a:r>
              <a:rPr lang="en-GB" sz="2800" dirty="0">
                <a:solidFill>
                  <a:srgbClr val="1A1A1A"/>
                </a:solidFill>
                <a:latin typeface="Open Sans"/>
              </a:rPr>
              <a:t>each time they throw and catch a ball. </a:t>
            </a:r>
          </a:p>
          <a:p>
            <a:pPr marL="457200" indent="-457200">
              <a:buFont typeface="Wingdings" panose="05000000000000000000" pitchFamily="2" charset="2"/>
              <a:buChar char="q"/>
            </a:pPr>
            <a:r>
              <a:rPr lang="en-GB" sz="2800" dirty="0">
                <a:solidFill>
                  <a:srgbClr val="1A1A1A"/>
                </a:solidFill>
                <a:latin typeface="Open Sans"/>
              </a:rPr>
              <a:t>This situation would be analogous to two particles experiencing a </a:t>
            </a:r>
            <a:r>
              <a:rPr lang="en-GB" sz="2800" b="1" dirty="0">
                <a:solidFill>
                  <a:srgbClr val="000099"/>
                </a:solidFill>
                <a:latin typeface="Open Sans"/>
              </a:rPr>
              <a:t>repulsive force</a:t>
            </a:r>
            <a:r>
              <a:rPr lang="en-GB" sz="2800" dirty="0">
                <a:solidFill>
                  <a:srgbClr val="1A1A1A"/>
                </a:solidFill>
                <a:latin typeface="Open Sans"/>
              </a:rPr>
              <a:t>.</a:t>
            </a:r>
            <a:endParaRPr lang="en-GB" sz="2800" b="0" i="0" dirty="0">
              <a:solidFill>
                <a:srgbClr val="1A1A1A"/>
              </a:solidFill>
              <a:effectLst/>
              <a:latin typeface="Open Sans"/>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976" t="24952" r="42458" b="4614"/>
          <a:stretch/>
        </p:blipFill>
        <p:spPr>
          <a:xfrm>
            <a:off x="6900672" y="158496"/>
            <a:ext cx="4462272" cy="2813171"/>
          </a:xfrm>
          <a:prstGeom prst="rect">
            <a:avLst/>
          </a:prstGeom>
        </p:spPr>
      </p:pic>
    </p:spTree>
    <p:extLst>
      <p:ext uri="{BB962C8B-B14F-4D97-AF65-F5344CB8AC3E}">
        <p14:creationId xmlns:p14="http://schemas.microsoft.com/office/powerpoint/2010/main" val="27261928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13944"/>
            <a:ext cx="10972800" cy="1069848"/>
          </a:xfrm>
        </p:spPr>
        <p:txBody>
          <a:bodyPr/>
          <a:lstStyle/>
          <a:p>
            <a:r>
              <a:rPr lang="en-AU" dirty="0"/>
              <a:t>Force Carriers</a:t>
            </a:r>
          </a:p>
        </p:txBody>
      </p:sp>
      <p:sp>
        <p:nvSpPr>
          <p:cNvPr id="3" name="Rectangle 2"/>
          <p:cNvSpPr/>
          <p:nvPr/>
        </p:nvSpPr>
        <p:spPr>
          <a:xfrm>
            <a:off x="329184" y="3566160"/>
            <a:ext cx="11558016" cy="2246769"/>
          </a:xfrm>
          <a:prstGeom prst="rect">
            <a:avLst/>
          </a:prstGeom>
        </p:spPr>
        <p:txBody>
          <a:bodyPr wrap="square">
            <a:spAutoFit/>
          </a:bodyPr>
          <a:lstStyle/>
          <a:p>
            <a:pPr marL="457200" indent="-457200">
              <a:buFont typeface="Wingdings" panose="05000000000000000000" pitchFamily="2" charset="2"/>
              <a:buChar char="q"/>
            </a:pPr>
            <a:r>
              <a:rPr lang="en-GB" sz="2800" dirty="0"/>
              <a:t>A force of attraction can also be illustrated using an analogy above</a:t>
            </a:r>
          </a:p>
          <a:p>
            <a:pPr marL="457200" indent="-457200">
              <a:buFont typeface="Wingdings" panose="05000000000000000000" pitchFamily="2" charset="2"/>
              <a:buChar char="q"/>
            </a:pPr>
            <a:r>
              <a:rPr lang="en-GB" sz="2800" dirty="0"/>
              <a:t>If the two skaters now exchange the footballs by </a:t>
            </a:r>
            <a:r>
              <a:rPr lang="en-GB" sz="2800" b="1" dirty="0">
                <a:solidFill>
                  <a:srgbClr val="000099"/>
                </a:solidFill>
                <a:latin typeface="Open Sans"/>
              </a:rPr>
              <a:t>grabbing them </a:t>
            </a:r>
            <a:r>
              <a:rPr lang="en-GB" sz="2800" dirty="0"/>
              <a:t>out of the other's hands, they </a:t>
            </a:r>
            <a:r>
              <a:rPr lang="en-GB" sz="2800" b="1" dirty="0">
                <a:solidFill>
                  <a:srgbClr val="000099"/>
                </a:solidFill>
                <a:latin typeface="Open Sans"/>
              </a:rPr>
              <a:t>exert a force of attraction </a:t>
            </a:r>
            <a:r>
              <a:rPr lang="en-GB" sz="2800" dirty="0"/>
              <a:t>on each other. </a:t>
            </a:r>
          </a:p>
          <a:p>
            <a:pPr marL="457200" indent="-457200">
              <a:buFont typeface="Wingdings" panose="05000000000000000000" pitchFamily="2" charset="2"/>
              <a:buChar char="q"/>
            </a:pPr>
            <a:r>
              <a:rPr lang="en-GB" sz="2800" dirty="0"/>
              <a:t>This causes them to move together and is analogous to two particles experiencing an attractive force.</a:t>
            </a:r>
            <a:endParaRPr lang="en-GB" sz="2800" b="0" i="0" dirty="0">
              <a:solidFill>
                <a:srgbClr val="1A1A1A"/>
              </a:solidFill>
              <a:effectLst/>
              <a:latin typeface="Open Sans"/>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58640" t="24068" r="2705" b="4615"/>
          <a:stretch/>
        </p:blipFill>
        <p:spPr>
          <a:xfrm>
            <a:off x="7980646" y="274545"/>
            <a:ext cx="3394489" cy="3114831"/>
          </a:xfrm>
          <a:prstGeom prst="rect">
            <a:avLst/>
          </a:prstGeom>
        </p:spPr>
      </p:pic>
    </p:spTree>
    <p:extLst>
      <p:ext uri="{BB962C8B-B14F-4D97-AF65-F5344CB8AC3E}">
        <p14:creationId xmlns:p14="http://schemas.microsoft.com/office/powerpoint/2010/main" val="39043882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13944"/>
            <a:ext cx="10972800" cy="1069848"/>
          </a:xfrm>
        </p:spPr>
        <p:txBody>
          <a:bodyPr/>
          <a:lstStyle/>
          <a:p>
            <a:r>
              <a:rPr lang="en-AU" dirty="0"/>
              <a:t>Force Carriers</a:t>
            </a:r>
          </a:p>
        </p:txBody>
      </p:sp>
      <p:sp>
        <p:nvSpPr>
          <p:cNvPr id="3" name="Rectangle 2"/>
          <p:cNvSpPr/>
          <p:nvPr/>
        </p:nvSpPr>
        <p:spPr>
          <a:xfrm>
            <a:off x="329184" y="3566160"/>
            <a:ext cx="11558016" cy="2677656"/>
          </a:xfrm>
          <a:prstGeom prst="rect">
            <a:avLst/>
          </a:prstGeom>
        </p:spPr>
        <p:txBody>
          <a:bodyPr wrap="square">
            <a:spAutoFit/>
          </a:bodyPr>
          <a:lstStyle/>
          <a:p>
            <a:pPr marL="457200" indent="-457200">
              <a:buFont typeface="Wingdings" panose="05000000000000000000" pitchFamily="2" charset="2"/>
              <a:buChar char="q"/>
            </a:pPr>
            <a:r>
              <a:rPr lang="en-GB" sz="2800" dirty="0"/>
              <a:t>The diagram above represents an electron approaching another electron. </a:t>
            </a:r>
          </a:p>
          <a:p>
            <a:pPr marL="457200" indent="-457200">
              <a:buFont typeface="Wingdings" panose="05000000000000000000" pitchFamily="2" charset="2"/>
              <a:buChar char="q"/>
            </a:pPr>
            <a:r>
              <a:rPr lang="en-GB" sz="2800" dirty="0"/>
              <a:t>Each electron emits a </a:t>
            </a:r>
            <a:r>
              <a:rPr lang="en-GB" sz="2800" b="1" dirty="0">
                <a:solidFill>
                  <a:srgbClr val="000099"/>
                </a:solidFill>
                <a:latin typeface="Open Sans"/>
              </a:rPr>
              <a:t>photon</a:t>
            </a:r>
            <a:r>
              <a:rPr lang="en-GB" sz="2800" dirty="0"/>
              <a:t> that is </a:t>
            </a:r>
            <a:r>
              <a:rPr lang="en-GB" sz="2800" b="1" dirty="0">
                <a:solidFill>
                  <a:srgbClr val="000099"/>
                </a:solidFill>
                <a:latin typeface="Open Sans"/>
              </a:rPr>
              <a:t>absorbed</a:t>
            </a:r>
            <a:r>
              <a:rPr lang="en-GB" sz="2800" dirty="0"/>
              <a:t> by the other. </a:t>
            </a:r>
          </a:p>
          <a:p>
            <a:pPr marL="457200" indent="-457200">
              <a:buFont typeface="Wingdings" panose="05000000000000000000" pitchFamily="2" charset="2"/>
              <a:buChar char="q"/>
            </a:pPr>
            <a:r>
              <a:rPr lang="en-GB" sz="2800" dirty="0"/>
              <a:t>This causes each electron to experience a </a:t>
            </a:r>
            <a:r>
              <a:rPr lang="en-GB" sz="2800" b="1" dirty="0">
                <a:solidFill>
                  <a:srgbClr val="000099"/>
                </a:solidFill>
                <a:latin typeface="Open Sans"/>
              </a:rPr>
              <a:t>force</a:t>
            </a:r>
            <a:r>
              <a:rPr lang="en-GB" sz="2800" dirty="0"/>
              <a:t> of </a:t>
            </a:r>
            <a:r>
              <a:rPr lang="en-GB" sz="2800" b="1" dirty="0">
                <a:solidFill>
                  <a:srgbClr val="000099"/>
                </a:solidFill>
                <a:latin typeface="Open Sans"/>
              </a:rPr>
              <a:t>repulsion</a:t>
            </a:r>
            <a:r>
              <a:rPr lang="en-GB" sz="2800" dirty="0"/>
              <a:t>, and the photon is responsible for the </a:t>
            </a:r>
            <a:r>
              <a:rPr lang="en-GB" sz="2800" b="1" dirty="0">
                <a:solidFill>
                  <a:srgbClr val="000099"/>
                </a:solidFill>
                <a:latin typeface="Open Sans"/>
              </a:rPr>
              <a:t>electromagnetic force </a:t>
            </a:r>
            <a:r>
              <a:rPr lang="en-GB" sz="2800" dirty="0"/>
              <a:t>acting on the two electrons.</a:t>
            </a:r>
            <a:endParaRPr lang="en-GB" sz="2800" b="0" i="0" dirty="0">
              <a:solidFill>
                <a:srgbClr val="1A1A1A"/>
              </a:solidFill>
              <a:effectLst/>
              <a:latin typeface="Open Sans"/>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3713" y="848868"/>
            <a:ext cx="7533487" cy="2540508"/>
          </a:xfrm>
          <a:prstGeom prst="rect">
            <a:avLst/>
          </a:prstGeom>
        </p:spPr>
      </p:pic>
    </p:spTree>
    <p:extLst>
      <p:ext uri="{BB962C8B-B14F-4D97-AF65-F5344CB8AC3E}">
        <p14:creationId xmlns:p14="http://schemas.microsoft.com/office/powerpoint/2010/main" val="3140618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13944"/>
            <a:ext cx="10972800" cy="1069848"/>
          </a:xfrm>
        </p:spPr>
        <p:txBody>
          <a:bodyPr/>
          <a:lstStyle/>
          <a:p>
            <a:r>
              <a:rPr lang="en-AU" dirty="0"/>
              <a:t>Force Carriers – Feynman Diagrams</a:t>
            </a:r>
          </a:p>
        </p:txBody>
      </p:sp>
      <p:sp>
        <p:nvSpPr>
          <p:cNvPr id="3" name="Rectangle 2"/>
          <p:cNvSpPr/>
          <p:nvPr/>
        </p:nvSpPr>
        <p:spPr>
          <a:xfrm>
            <a:off x="316992" y="4939666"/>
            <a:ext cx="11558016" cy="1384995"/>
          </a:xfrm>
          <a:prstGeom prst="rect">
            <a:avLst/>
          </a:prstGeom>
        </p:spPr>
        <p:txBody>
          <a:bodyPr wrap="square">
            <a:spAutoFit/>
          </a:bodyPr>
          <a:lstStyle/>
          <a:p>
            <a:pPr marL="457200" indent="-457200">
              <a:buFont typeface="Wingdings" panose="05000000000000000000" pitchFamily="2" charset="2"/>
              <a:buChar char="q"/>
            </a:pPr>
            <a:r>
              <a:rPr lang="en-GB" sz="2800" dirty="0"/>
              <a:t>The </a:t>
            </a:r>
            <a:r>
              <a:rPr lang="en-GB" sz="2800" b="1" dirty="0">
                <a:solidFill>
                  <a:srgbClr val="000099"/>
                </a:solidFill>
                <a:latin typeface="Open Sans"/>
              </a:rPr>
              <a:t>Feynman diagram </a:t>
            </a:r>
            <a:r>
              <a:rPr lang="en-GB" sz="2800" dirty="0"/>
              <a:t>above represents the same electron approaching another electron. The exchange of the photon causes the repulsion due to conservation of momentum.</a:t>
            </a:r>
          </a:p>
        </p:txBody>
      </p:sp>
      <p:pic>
        <p:nvPicPr>
          <p:cNvPr id="5124" name="Picture 4" descr="Image result for electron repulsion feynman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0753" y="1383792"/>
            <a:ext cx="4589192" cy="324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2555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570155" y="331619"/>
            <a:ext cx="7772400" cy="1143000"/>
          </a:xfrm>
        </p:spPr>
        <p:txBody>
          <a:bodyPr/>
          <a:lstStyle/>
          <a:p>
            <a:r>
              <a:rPr lang="en-US" altLang="en-US" dirty="0" smtClean="0"/>
              <a:t>Electromagnetism</a:t>
            </a:r>
          </a:p>
        </p:txBody>
      </p:sp>
      <p:sp>
        <p:nvSpPr>
          <p:cNvPr id="23555" name="Rectangle 3"/>
          <p:cNvSpPr>
            <a:spLocks noGrp="1" noChangeArrowheads="1"/>
          </p:cNvSpPr>
          <p:nvPr>
            <p:ph type="body" sz="half" idx="1"/>
          </p:nvPr>
        </p:nvSpPr>
        <p:spPr>
          <a:xfrm>
            <a:off x="570155" y="1752600"/>
            <a:ext cx="7621345" cy="4114800"/>
          </a:xfrm>
        </p:spPr>
        <p:txBody>
          <a:bodyPr/>
          <a:lstStyle/>
          <a:p>
            <a:pPr>
              <a:spcBef>
                <a:spcPts val="2400"/>
              </a:spcBef>
              <a:buFont typeface="Wingdings" panose="05000000000000000000" pitchFamily="2" charset="2"/>
              <a:buChar char="q"/>
            </a:pPr>
            <a:r>
              <a:rPr lang="en-US" altLang="en-US" dirty="0"/>
              <a:t>The electromagnetic force causes opposite charges to attract and like charges to repel</a:t>
            </a:r>
          </a:p>
          <a:p>
            <a:pPr>
              <a:spcBef>
                <a:spcPts val="2400"/>
              </a:spcBef>
              <a:buFont typeface="Wingdings" panose="05000000000000000000" pitchFamily="2" charset="2"/>
              <a:buChar char="q"/>
            </a:pPr>
            <a:r>
              <a:rPr lang="en-US" altLang="en-US" dirty="0"/>
              <a:t>The carrier is called the photon (</a:t>
            </a:r>
            <a:r>
              <a:rPr lang="en-US" altLang="en-US" dirty="0">
                <a:latin typeface="Symbol" panose="05050102010706020507" pitchFamily="18" charset="2"/>
              </a:rPr>
              <a:t>g) </a:t>
            </a:r>
            <a:endParaRPr lang="en-US" altLang="en-US" dirty="0"/>
          </a:p>
          <a:p>
            <a:pPr>
              <a:spcBef>
                <a:spcPts val="2400"/>
              </a:spcBef>
              <a:buFont typeface="Wingdings" panose="05000000000000000000" pitchFamily="2" charset="2"/>
              <a:buChar char="q"/>
            </a:pPr>
            <a:r>
              <a:rPr lang="en-US" altLang="en-US" dirty="0"/>
              <a:t>The photon is massless and travels at “the speed of light” </a:t>
            </a:r>
          </a:p>
        </p:txBody>
      </p:sp>
      <p:pic>
        <p:nvPicPr>
          <p:cNvPr id="23556" name="Picture 6" descr="C:\My Documents\ATLAS\attraction.jpg"/>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8134574" y="1752600"/>
            <a:ext cx="3505200" cy="1336675"/>
          </a:xfrm>
        </p:spPr>
      </p:pic>
      <p:pic>
        <p:nvPicPr>
          <p:cNvPr id="23557" name="Picture 7" descr="C:\My Documents\ATLAS\repuls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1500" y="4224169"/>
            <a:ext cx="358140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2797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391757" y="402515"/>
            <a:ext cx="7772400" cy="1143000"/>
          </a:xfrm>
        </p:spPr>
        <p:txBody>
          <a:bodyPr/>
          <a:lstStyle/>
          <a:p>
            <a:r>
              <a:rPr lang="en-US" altLang="en-US" dirty="0" smtClean="0"/>
              <a:t>Residual E-M</a:t>
            </a:r>
          </a:p>
        </p:txBody>
      </p:sp>
      <p:sp>
        <p:nvSpPr>
          <p:cNvPr id="24579" name="Rectangle 3"/>
          <p:cNvSpPr>
            <a:spLocks noGrp="1" noChangeArrowheads="1"/>
          </p:cNvSpPr>
          <p:nvPr>
            <p:ph type="body" sz="half" idx="1"/>
          </p:nvPr>
        </p:nvSpPr>
        <p:spPr>
          <a:xfrm>
            <a:off x="290456" y="1752600"/>
            <a:ext cx="7282928" cy="4114800"/>
          </a:xfrm>
        </p:spPr>
        <p:txBody>
          <a:bodyPr/>
          <a:lstStyle/>
          <a:p>
            <a:pPr>
              <a:lnSpc>
                <a:spcPct val="90000"/>
              </a:lnSpc>
              <a:spcBef>
                <a:spcPts val="2400"/>
              </a:spcBef>
              <a:buFont typeface="Wingdings" panose="05000000000000000000" pitchFamily="2" charset="2"/>
              <a:buChar char="q"/>
            </a:pPr>
            <a:r>
              <a:rPr lang="en-US" altLang="en-US" dirty="0"/>
              <a:t>Normally atoms are neutral having the same number of protons and electrons</a:t>
            </a:r>
          </a:p>
          <a:p>
            <a:pPr>
              <a:lnSpc>
                <a:spcPct val="90000"/>
              </a:lnSpc>
              <a:spcBef>
                <a:spcPts val="2400"/>
              </a:spcBef>
              <a:buFont typeface="Wingdings" panose="05000000000000000000" pitchFamily="2" charset="2"/>
              <a:buChar char="q"/>
            </a:pPr>
            <a:r>
              <a:rPr lang="en-US" altLang="en-US" dirty="0"/>
              <a:t>The charged parts of one atom can attract the charged parts of another atom</a:t>
            </a:r>
          </a:p>
          <a:p>
            <a:pPr>
              <a:lnSpc>
                <a:spcPct val="90000"/>
              </a:lnSpc>
              <a:spcBef>
                <a:spcPts val="2400"/>
              </a:spcBef>
              <a:buFont typeface="Wingdings" panose="05000000000000000000" pitchFamily="2" charset="2"/>
              <a:buChar char="q"/>
            </a:pPr>
            <a:r>
              <a:rPr lang="en-US" altLang="en-US" dirty="0" smtClean="0"/>
              <a:t>This can </a:t>
            </a:r>
            <a:r>
              <a:rPr lang="en-US" altLang="en-US" dirty="0"/>
              <a:t>bind atoms into </a:t>
            </a:r>
            <a:r>
              <a:rPr lang="en-US" altLang="en-US" dirty="0" smtClean="0"/>
              <a:t>molecules.</a:t>
            </a:r>
            <a:endParaRPr lang="en-US" altLang="en-US" dirty="0"/>
          </a:p>
        </p:txBody>
      </p:sp>
      <p:pic>
        <p:nvPicPr>
          <p:cNvPr id="24580" name="Picture 6" descr="C:\My Documents\ATLAS\residualem.jpg"/>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7690822" y="1752600"/>
            <a:ext cx="3810000" cy="2789238"/>
          </a:xfrm>
        </p:spPr>
      </p:pic>
    </p:spTree>
    <p:extLst>
      <p:ext uri="{BB962C8B-B14F-4D97-AF65-F5344CB8AC3E}">
        <p14:creationId xmlns:p14="http://schemas.microsoft.com/office/powerpoint/2010/main" val="30731583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430306" y="609600"/>
            <a:ext cx="8001000" cy="1143000"/>
          </a:xfrm>
        </p:spPr>
        <p:txBody>
          <a:bodyPr/>
          <a:lstStyle/>
          <a:p>
            <a:r>
              <a:rPr lang="en-US" altLang="en-US" dirty="0" smtClean="0"/>
              <a:t>Why Doesn’t a Nucleus Explode?</a:t>
            </a:r>
          </a:p>
        </p:txBody>
      </p:sp>
      <p:sp>
        <p:nvSpPr>
          <p:cNvPr id="25603" name="Rectangle 3"/>
          <p:cNvSpPr>
            <a:spLocks noGrp="1" noChangeArrowheads="1"/>
          </p:cNvSpPr>
          <p:nvPr>
            <p:ph type="body" sz="half" idx="1"/>
          </p:nvPr>
        </p:nvSpPr>
        <p:spPr>
          <a:xfrm>
            <a:off x="430306" y="2209800"/>
            <a:ext cx="6884894" cy="3200400"/>
          </a:xfrm>
        </p:spPr>
        <p:txBody>
          <a:bodyPr/>
          <a:lstStyle/>
          <a:p>
            <a:pPr>
              <a:lnSpc>
                <a:spcPct val="90000"/>
              </a:lnSpc>
              <a:spcBef>
                <a:spcPts val="2400"/>
              </a:spcBef>
              <a:buFont typeface="Wingdings" panose="05000000000000000000" pitchFamily="2" charset="2"/>
              <a:buChar char="q"/>
            </a:pPr>
            <a:r>
              <a:rPr lang="en-US" altLang="en-US" dirty="0"/>
              <a:t>A heavy nucleus contains many protons, all with positive charge</a:t>
            </a:r>
          </a:p>
          <a:p>
            <a:pPr>
              <a:lnSpc>
                <a:spcPct val="90000"/>
              </a:lnSpc>
              <a:spcBef>
                <a:spcPts val="2400"/>
              </a:spcBef>
              <a:buFont typeface="Wingdings" panose="05000000000000000000" pitchFamily="2" charset="2"/>
              <a:buChar char="q"/>
            </a:pPr>
            <a:r>
              <a:rPr lang="en-US" altLang="en-US" dirty="0"/>
              <a:t>These repel each other</a:t>
            </a:r>
          </a:p>
          <a:p>
            <a:pPr>
              <a:lnSpc>
                <a:spcPct val="90000"/>
              </a:lnSpc>
              <a:spcBef>
                <a:spcPts val="2400"/>
              </a:spcBef>
              <a:buFont typeface="Wingdings" panose="05000000000000000000" pitchFamily="2" charset="2"/>
              <a:buChar char="q"/>
            </a:pPr>
            <a:r>
              <a:rPr lang="en-US" altLang="en-US" dirty="0"/>
              <a:t>Why does it not blow apart?</a:t>
            </a:r>
          </a:p>
        </p:txBody>
      </p:sp>
      <p:pic>
        <p:nvPicPr>
          <p:cNvPr id="25604" name="Picture 6" descr="C:\My Documents\ATLAS\atom_explode.jpg"/>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7602967" y="1950243"/>
            <a:ext cx="3810000" cy="3719513"/>
          </a:xfrm>
        </p:spPr>
      </p:pic>
    </p:spTree>
    <p:extLst>
      <p:ext uri="{BB962C8B-B14F-4D97-AF65-F5344CB8AC3E}">
        <p14:creationId xmlns:p14="http://schemas.microsoft.com/office/powerpoint/2010/main" val="34884545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565223" y="467193"/>
            <a:ext cx="7772400" cy="609600"/>
          </a:xfrm>
        </p:spPr>
        <p:txBody>
          <a:bodyPr/>
          <a:lstStyle/>
          <a:p>
            <a:pPr eaLnBrk="1" hangingPunct="1"/>
            <a:r>
              <a:rPr lang="en-US" altLang="en-US" dirty="0">
                <a:solidFill>
                  <a:schemeClr val="tx1"/>
                </a:solidFill>
                <a:effectLst>
                  <a:outerShdw blurRad="38100" dist="38100" dir="2700000" algn="tl">
                    <a:srgbClr val="000000">
                      <a:alpha val="43137"/>
                    </a:srgbClr>
                  </a:outerShdw>
                </a:effectLst>
              </a:rPr>
              <a:t>Hydrogen atom energy “levels”</a:t>
            </a:r>
          </a:p>
        </p:txBody>
      </p:sp>
      <p:sp>
        <p:nvSpPr>
          <p:cNvPr id="16387" name="Text Box 3"/>
          <p:cNvSpPr txBox="1">
            <a:spLocks noChangeArrowheads="1"/>
          </p:cNvSpPr>
          <p:nvPr/>
        </p:nvSpPr>
        <p:spPr bwMode="auto">
          <a:xfrm>
            <a:off x="879424" y="1076794"/>
            <a:ext cx="711794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eaLnBrk="1" hangingPunct="1"/>
            <a:r>
              <a:rPr lang="en-US" altLang="en-US" sz="2400" u="sng" dirty="0">
                <a:latin typeface="+mn-lt"/>
              </a:rPr>
              <a:t>Quantum physics</a:t>
            </a:r>
            <a:r>
              <a:rPr lang="en-US" altLang="en-US" sz="2400" dirty="0">
                <a:latin typeface="+mn-lt"/>
              </a:rPr>
              <a:t> provides the tools to compute the values of E</a:t>
            </a:r>
            <a:r>
              <a:rPr lang="en-US" altLang="en-US" sz="2400" baseline="-25000" dirty="0">
                <a:latin typeface="+mn-lt"/>
              </a:rPr>
              <a:t>1</a:t>
            </a:r>
            <a:r>
              <a:rPr lang="en-US" altLang="en-US" sz="2400" dirty="0">
                <a:latin typeface="+mn-lt"/>
              </a:rPr>
              <a:t>, E</a:t>
            </a:r>
            <a:r>
              <a:rPr lang="en-US" altLang="en-US" sz="2400" baseline="-25000" dirty="0">
                <a:latin typeface="+mn-lt"/>
              </a:rPr>
              <a:t>2</a:t>
            </a:r>
            <a:r>
              <a:rPr lang="en-US" altLang="en-US" sz="2400" dirty="0">
                <a:latin typeface="+mn-lt"/>
              </a:rPr>
              <a:t>, E</a:t>
            </a:r>
            <a:r>
              <a:rPr lang="en-US" altLang="en-US" sz="2400" baseline="-25000" dirty="0">
                <a:latin typeface="+mn-lt"/>
              </a:rPr>
              <a:t>3</a:t>
            </a:r>
            <a:r>
              <a:rPr lang="en-US" altLang="en-US" sz="2400" dirty="0">
                <a:latin typeface="+mn-lt"/>
              </a:rPr>
              <a:t>, </a:t>
            </a:r>
            <a:r>
              <a:rPr lang="en-US" altLang="en-US" sz="2400" dirty="0" err="1">
                <a:latin typeface="+mn-lt"/>
              </a:rPr>
              <a:t>etc</a:t>
            </a:r>
            <a:r>
              <a:rPr lang="en-US" altLang="en-US" sz="2400" dirty="0">
                <a:latin typeface="+mn-lt"/>
              </a:rPr>
              <a:t>…The results are:</a:t>
            </a:r>
          </a:p>
        </p:txBody>
      </p:sp>
      <p:sp>
        <p:nvSpPr>
          <p:cNvPr id="16388" name="Text Box 4"/>
          <p:cNvSpPr txBox="1">
            <a:spLocks noChangeArrowheads="1"/>
          </p:cNvSpPr>
          <p:nvPr/>
        </p:nvSpPr>
        <p:spPr bwMode="auto">
          <a:xfrm>
            <a:off x="9065480" y="891135"/>
            <a:ext cx="2587568" cy="584775"/>
          </a:xfrm>
          <a:prstGeom prst="rect">
            <a:avLst/>
          </a:prstGeom>
          <a:solidFill>
            <a:srgbClr val="D6009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eaLnBrk="1" hangingPunct="1"/>
            <a:r>
              <a:rPr lang="en-US" altLang="en-US" sz="3200" b="1" dirty="0" err="1">
                <a:solidFill>
                  <a:srgbClr val="00FF00"/>
                </a:solidFill>
                <a:latin typeface="Times New Roman" panose="02020603050405020304" pitchFamily="18" charset="0"/>
              </a:rPr>
              <a:t>E</a:t>
            </a:r>
            <a:r>
              <a:rPr lang="en-US" altLang="en-US" sz="3200" b="1" baseline="-25000" dirty="0" err="1">
                <a:solidFill>
                  <a:srgbClr val="00FF00"/>
                </a:solidFill>
                <a:latin typeface="Times New Roman" panose="02020603050405020304" pitchFamily="18" charset="0"/>
              </a:rPr>
              <a:t>n</a:t>
            </a:r>
            <a:r>
              <a:rPr lang="en-US" altLang="en-US" sz="3200" b="1" dirty="0">
                <a:solidFill>
                  <a:srgbClr val="00FF00"/>
                </a:solidFill>
                <a:latin typeface="Times New Roman" panose="02020603050405020304" pitchFamily="18" charset="0"/>
              </a:rPr>
              <a:t> = -13.6 / n</a:t>
            </a:r>
            <a:r>
              <a:rPr lang="en-US" altLang="en-US" sz="3200" b="1" baseline="30000" dirty="0">
                <a:solidFill>
                  <a:srgbClr val="00FF00"/>
                </a:solidFill>
                <a:latin typeface="Times New Roman" panose="02020603050405020304" pitchFamily="18" charset="0"/>
              </a:rPr>
              <a:t>2</a:t>
            </a:r>
          </a:p>
        </p:txBody>
      </p:sp>
      <p:graphicFrame>
        <p:nvGraphicFramePr>
          <p:cNvPr id="105477" name="Group 5"/>
          <p:cNvGraphicFramePr>
            <a:graphicFrameLocks noGrp="1"/>
          </p:cNvGraphicFramePr>
          <p:nvPr>
            <p:extLst>
              <p:ext uri="{D42A27DB-BD31-4B8C-83A1-F6EECF244321}">
                <p14:modId xmlns:p14="http://schemas.microsoft.com/office/powerpoint/2010/main" val="3523178165"/>
              </p:ext>
            </p:extLst>
          </p:nvPr>
        </p:nvGraphicFramePr>
        <p:xfrm>
          <a:off x="7558789" y="1778469"/>
          <a:ext cx="4343400" cy="2379680"/>
        </p:xfrm>
        <a:graphic>
          <a:graphicData uri="http://schemas.openxmlformats.org/drawingml/2006/table">
            <a:tbl>
              <a:tblPr/>
              <a:tblGrid>
                <a:gridCol w="2171700">
                  <a:extLst>
                    <a:ext uri="{9D8B030D-6E8A-4147-A177-3AD203B41FA5}">
                      <a16:colId xmlns="" xmlns:a16="http://schemas.microsoft.com/office/drawing/2014/main" val="20000"/>
                    </a:ext>
                  </a:extLst>
                </a:gridCol>
                <a:gridCol w="2171700">
                  <a:extLst>
                    <a:ext uri="{9D8B030D-6E8A-4147-A177-3AD203B41FA5}">
                      <a16:colId xmlns="" xmlns:a16="http://schemas.microsoft.com/office/drawing/2014/main" val="20001"/>
                    </a:ext>
                  </a:extLst>
                </a:gridCol>
              </a:tblGrid>
              <a:tr h="39680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rPr>
                        <a:t>Energy Level (n)</a:t>
                      </a: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charset="0"/>
                        </a:rPr>
                        <a:t>Energy </a:t>
                      </a:r>
                      <a:r>
                        <a:rPr kumimoji="0" lang="en-US" sz="2000" b="0" i="0" u="none" strike="noStrike" cap="none" normalizeH="0" baseline="0" dirty="0" err="1">
                          <a:ln>
                            <a:noFill/>
                          </a:ln>
                          <a:solidFill>
                            <a:schemeClr val="tx1"/>
                          </a:solidFill>
                          <a:effectLst/>
                          <a:latin typeface="Times New Roman" charset="0"/>
                        </a:rPr>
                        <a:t>E</a:t>
                      </a:r>
                      <a:r>
                        <a:rPr kumimoji="0" lang="en-US" sz="2000" b="0" i="0" u="none" strike="noStrike" cap="none" normalizeH="0" baseline="-25000" dirty="0" err="1">
                          <a:ln>
                            <a:noFill/>
                          </a:ln>
                          <a:solidFill>
                            <a:schemeClr val="tx1"/>
                          </a:solidFill>
                          <a:effectLst/>
                          <a:latin typeface="Times New Roman" charset="0"/>
                        </a:rPr>
                        <a:t>n</a:t>
                      </a:r>
                      <a:r>
                        <a:rPr kumimoji="0" lang="en-US" sz="2000" b="0" i="0" u="none" strike="noStrike" cap="none" normalizeH="0" baseline="0" dirty="0">
                          <a:ln>
                            <a:noFill/>
                          </a:ln>
                          <a:solidFill>
                            <a:schemeClr val="tx1"/>
                          </a:solidFill>
                          <a:effectLst/>
                          <a:latin typeface="Times New Roman" charset="0"/>
                        </a:rPr>
                        <a:t> (eV)</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39621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rPr>
                        <a:t>1</a:t>
                      </a: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rPr>
                        <a:t>-13.6</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39680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charset="0"/>
                        </a:rPr>
                        <a:t>2</a:t>
                      </a: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rPr>
                        <a:t>-3.4</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39621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rPr>
                        <a:t>3</a:t>
                      </a: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rPr>
                        <a:t>-1.51</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39680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rPr>
                        <a:t>4</a:t>
                      </a: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rPr>
                        <a:t>-0.85</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r h="39680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rPr>
                        <a:t>5</a:t>
                      </a: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charset="0"/>
                        </a:rPr>
                        <a:t>-0.54</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5"/>
                  </a:ext>
                </a:extLst>
              </a:tr>
            </a:tbl>
          </a:graphicData>
        </a:graphic>
      </p:graphicFrame>
      <p:sp>
        <p:nvSpPr>
          <p:cNvPr id="16412" name="Text Box 28"/>
          <p:cNvSpPr txBox="1">
            <a:spLocks noChangeArrowheads="1"/>
          </p:cNvSpPr>
          <p:nvPr/>
        </p:nvSpPr>
        <p:spPr bwMode="auto">
          <a:xfrm>
            <a:off x="361015" y="5101119"/>
            <a:ext cx="96592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eaLnBrk="1" hangingPunct="1"/>
            <a:r>
              <a:rPr lang="en-US" altLang="en-US" sz="2400" dirty="0">
                <a:latin typeface="+mn-lt"/>
              </a:rPr>
              <a:t>So, the difference in energy between the 3</a:t>
            </a:r>
            <a:r>
              <a:rPr lang="en-US" altLang="en-US" sz="2400" baseline="30000" dirty="0">
                <a:latin typeface="+mn-lt"/>
              </a:rPr>
              <a:t>rd</a:t>
            </a:r>
            <a:r>
              <a:rPr lang="en-US" altLang="en-US" sz="2400" dirty="0">
                <a:latin typeface="+mn-lt"/>
              </a:rPr>
              <a:t> and 2</a:t>
            </a:r>
            <a:r>
              <a:rPr lang="en-US" altLang="en-US" sz="2400" baseline="30000" dirty="0">
                <a:latin typeface="+mn-lt"/>
              </a:rPr>
              <a:t>nd</a:t>
            </a:r>
            <a:r>
              <a:rPr lang="en-US" altLang="en-US" sz="2400" dirty="0">
                <a:latin typeface="+mn-lt"/>
              </a:rPr>
              <a:t> quantum state is:</a:t>
            </a:r>
          </a:p>
        </p:txBody>
      </p:sp>
      <p:sp>
        <p:nvSpPr>
          <p:cNvPr id="16413" name="Text Box 29"/>
          <p:cNvSpPr txBox="1">
            <a:spLocks noChangeArrowheads="1"/>
          </p:cNvSpPr>
          <p:nvPr/>
        </p:nvSpPr>
        <p:spPr bwMode="auto">
          <a:xfrm>
            <a:off x="2983043" y="5562784"/>
            <a:ext cx="80940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eaLnBrk="1" hangingPunct="1"/>
            <a:r>
              <a:rPr lang="en-US" altLang="en-US" sz="2400" dirty="0" err="1">
                <a:latin typeface="+mn-lt"/>
              </a:rPr>
              <a:t>E</a:t>
            </a:r>
            <a:r>
              <a:rPr lang="en-US" altLang="en-US" sz="2400" baseline="-25000" dirty="0" err="1">
                <a:latin typeface="+mn-lt"/>
              </a:rPr>
              <a:t>diff</a:t>
            </a:r>
            <a:r>
              <a:rPr lang="en-US" altLang="en-US" sz="2400" dirty="0">
                <a:latin typeface="+mn-lt"/>
              </a:rPr>
              <a:t> = E</a:t>
            </a:r>
            <a:r>
              <a:rPr lang="en-US" altLang="en-US" sz="2400" baseline="-25000" dirty="0">
                <a:latin typeface="+mn-lt"/>
              </a:rPr>
              <a:t>3</a:t>
            </a:r>
            <a:r>
              <a:rPr lang="en-US" altLang="en-US" sz="2400" dirty="0">
                <a:latin typeface="+mn-lt"/>
              </a:rPr>
              <a:t> – E</a:t>
            </a:r>
            <a:r>
              <a:rPr lang="en-US" altLang="en-US" sz="2400" baseline="-25000" dirty="0">
                <a:latin typeface="+mn-lt"/>
              </a:rPr>
              <a:t>2</a:t>
            </a:r>
            <a:r>
              <a:rPr lang="en-US" altLang="en-US" sz="2400" dirty="0">
                <a:latin typeface="+mn-lt"/>
              </a:rPr>
              <a:t> = -1.51 – (-3.4) = </a:t>
            </a:r>
            <a:r>
              <a:rPr lang="en-US" altLang="en-US" sz="2400" b="1" dirty="0">
                <a:solidFill>
                  <a:srgbClr val="D60093"/>
                </a:solidFill>
                <a:latin typeface="+mn-lt"/>
              </a:rPr>
              <a:t>1.89 [eV] </a:t>
            </a:r>
          </a:p>
        </p:txBody>
      </p:sp>
      <p:sp>
        <p:nvSpPr>
          <p:cNvPr id="16414" name="Text Box 30"/>
          <p:cNvSpPr txBox="1">
            <a:spLocks noChangeArrowheads="1"/>
          </p:cNvSpPr>
          <p:nvPr/>
        </p:nvSpPr>
        <p:spPr bwMode="auto">
          <a:xfrm>
            <a:off x="217714" y="6195547"/>
            <a:ext cx="11829143" cy="461665"/>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algn="ctr" eaLnBrk="1" hangingPunct="1"/>
            <a:r>
              <a:rPr lang="en-US" altLang="en-US" sz="2400" dirty="0">
                <a:latin typeface="+mn-lt"/>
              </a:rPr>
              <a:t>When this 3</a:t>
            </a:r>
            <a:r>
              <a:rPr lang="en-US" altLang="en-US" sz="2400" dirty="0">
                <a:latin typeface="+mn-lt"/>
                <a:sym typeface="Wingdings" panose="05000000000000000000" pitchFamily="2" charset="2"/>
              </a:rPr>
              <a:t> 2 atomic transition occurs, </a:t>
            </a:r>
            <a:r>
              <a:rPr lang="en-US" altLang="en-US" sz="2400" dirty="0">
                <a:latin typeface="+mn-lt"/>
              </a:rPr>
              <a:t>this energy is released in the form of </a:t>
            </a:r>
            <a:r>
              <a:rPr lang="en-US" altLang="en-US" sz="2400" dirty="0" err="1">
                <a:latin typeface="+mn-lt"/>
              </a:rPr>
              <a:t>EMR</a:t>
            </a:r>
            <a:endParaRPr lang="en-US" altLang="en-US" sz="2400" dirty="0">
              <a:latin typeface="+mn-lt"/>
            </a:endParaRPr>
          </a:p>
        </p:txBody>
      </p:sp>
      <p:sp>
        <p:nvSpPr>
          <p:cNvPr id="16415" name="Text Box 31"/>
          <p:cNvSpPr txBox="1">
            <a:spLocks noChangeArrowheads="1"/>
          </p:cNvSpPr>
          <p:nvPr/>
        </p:nvSpPr>
        <p:spPr bwMode="auto">
          <a:xfrm>
            <a:off x="361015" y="4441386"/>
            <a:ext cx="11799757" cy="523220"/>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eaLnBrk="1" hangingPunct="1"/>
            <a:r>
              <a:rPr lang="en-US" altLang="en-US" sz="2800" dirty="0">
                <a:latin typeface="+mn-lt"/>
              </a:rPr>
              <a:t>These results </a:t>
            </a:r>
            <a:r>
              <a:rPr lang="en-US" altLang="en-US" sz="2800" b="1" u="sng" dirty="0">
                <a:solidFill>
                  <a:srgbClr val="FF0000"/>
                </a:solidFill>
                <a:latin typeface="+mn-lt"/>
              </a:rPr>
              <a:t>DO DEPEND ON THE TYPE OF ATOM OR MOLECULE</a:t>
            </a:r>
          </a:p>
        </p:txBody>
      </p:sp>
      <p:grpSp>
        <p:nvGrpSpPr>
          <p:cNvPr id="16416" name="Group 32"/>
          <p:cNvGrpSpPr>
            <a:grpSpLocks/>
          </p:cNvGrpSpPr>
          <p:nvPr/>
        </p:nvGrpSpPr>
        <p:grpSpPr bwMode="auto">
          <a:xfrm>
            <a:off x="269823" y="1833151"/>
            <a:ext cx="2590800" cy="2438400"/>
            <a:chOff x="2448" y="2016"/>
            <a:chExt cx="1632" cy="1536"/>
          </a:xfrm>
        </p:grpSpPr>
        <p:sp>
          <p:nvSpPr>
            <p:cNvPr id="16417" name="Oval 33"/>
            <p:cNvSpPr>
              <a:spLocks noChangeArrowheads="1"/>
            </p:cNvSpPr>
            <p:nvPr/>
          </p:nvSpPr>
          <p:spPr bwMode="auto">
            <a:xfrm>
              <a:off x="2448" y="2054"/>
              <a:ext cx="1632" cy="1498"/>
            </a:xfrm>
            <a:prstGeom prst="ellipse">
              <a:avLst/>
            </a:prstGeom>
            <a:solidFill>
              <a:schemeClr val="folHlink"/>
            </a:solidFill>
            <a:ln w="19050">
              <a:solidFill>
                <a:schemeClr val="tx1"/>
              </a:solidFill>
              <a:prstDash val="dash"/>
              <a:round/>
              <a:headEnd/>
              <a:tailEnd/>
            </a:ln>
          </p:spPr>
          <p:txBody>
            <a:bodyPr wrap="none" anchor="ct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eaLnBrk="1" hangingPunct="1"/>
              <a:endParaRPr lang="en-AU" altLang="en-US"/>
            </a:p>
          </p:txBody>
        </p:sp>
        <p:sp>
          <p:nvSpPr>
            <p:cNvPr id="16418" name="Oval 34"/>
            <p:cNvSpPr>
              <a:spLocks noChangeArrowheads="1"/>
            </p:cNvSpPr>
            <p:nvPr/>
          </p:nvSpPr>
          <p:spPr bwMode="auto">
            <a:xfrm>
              <a:off x="3182" y="2746"/>
              <a:ext cx="123" cy="115"/>
            </a:xfrm>
            <a:prstGeom prst="ellipse">
              <a:avLst/>
            </a:prstGeom>
            <a:solidFill>
              <a:schemeClr val="accent2"/>
            </a:solidFill>
            <a:ln w="9525">
              <a:solidFill>
                <a:schemeClr val="tx1"/>
              </a:solidFill>
              <a:round/>
              <a:headEnd/>
              <a:tailEnd/>
            </a:ln>
          </p:spPr>
          <p:txBody>
            <a:bodyPr wrap="none" anchor="ct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eaLnBrk="1" hangingPunct="1"/>
              <a:endParaRPr lang="en-AU" altLang="en-US"/>
            </a:p>
          </p:txBody>
        </p:sp>
        <p:sp>
          <p:nvSpPr>
            <p:cNvPr id="16419" name="Oval 35"/>
            <p:cNvSpPr>
              <a:spLocks noChangeArrowheads="1"/>
            </p:cNvSpPr>
            <p:nvPr/>
          </p:nvSpPr>
          <p:spPr bwMode="auto">
            <a:xfrm>
              <a:off x="2978" y="2554"/>
              <a:ext cx="531" cy="499"/>
            </a:xfrm>
            <a:prstGeom prst="ellipse">
              <a:avLst/>
            </a:prstGeom>
            <a:noFill/>
            <a:ln w="1905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eaLnBrk="1" hangingPunct="1"/>
              <a:endParaRPr lang="en-AU" altLang="en-US"/>
            </a:p>
          </p:txBody>
        </p:sp>
        <p:sp>
          <p:nvSpPr>
            <p:cNvPr id="16420" name="Oval 36"/>
            <p:cNvSpPr>
              <a:spLocks noChangeArrowheads="1"/>
            </p:cNvSpPr>
            <p:nvPr/>
          </p:nvSpPr>
          <p:spPr bwMode="auto">
            <a:xfrm>
              <a:off x="2856" y="2438"/>
              <a:ext cx="775" cy="730"/>
            </a:xfrm>
            <a:prstGeom prst="ellipse">
              <a:avLst/>
            </a:prstGeom>
            <a:noFill/>
            <a:ln w="1905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eaLnBrk="1" hangingPunct="1"/>
              <a:endParaRPr lang="en-AU" altLang="en-US"/>
            </a:p>
          </p:txBody>
        </p:sp>
        <p:sp>
          <p:nvSpPr>
            <p:cNvPr id="16421" name="Oval 37"/>
            <p:cNvSpPr>
              <a:spLocks noChangeArrowheads="1"/>
            </p:cNvSpPr>
            <p:nvPr/>
          </p:nvSpPr>
          <p:spPr bwMode="auto">
            <a:xfrm>
              <a:off x="2611" y="2170"/>
              <a:ext cx="1306" cy="1267"/>
            </a:xfrm>
            <a:prstGeom prst="ellipse">
              <a:avLst/>
            </a:prstGeom>
            <a:noFill/>
            <a:ln w="1905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eaLnBrk="1" hangingPunct="1"/>
              <a:endParaRPr lang="en-AU" altLang="en-US"/>
            </a:p>
          </p:txBody>
        </p:sp>
        <p:sp>
          <p:nvSpPr>
            <p:cNvPr id="16422" name="Oval 38"/>
            <p:cNvSpPr>
              <a:spLocks noChangeArrowheads="1"/>
            </p:cNvSpPr>
            <p:nvPr/>
          </p:nvSpPr>
          <p:spPr bwMode="auto">
            <a:xfrm>
              <a:off x="2734" y="2323"/>
              <a:ext cx="1020" cy="960"/>
            </a:xfrm>
            <a:prstGeom prst="ellipse">
              <a:avLst/>
            </a:prstGeom>
            <a:noFill/>
            <a:ln w="1905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eaLnBrk="1" hangingPunct="1"/>
              <a:endParaRPr lang="en-AU" altLang="en-US"/>
            </a:p>
          </p:txBody>
        </p:sp>
        <p:sp>
          <p:nvSpPr>
            <p:cNvPr id="16423" name="Oval 39"/>
            <p:cNvSpPr>
              <a:spLocks noChangeArrowheads="1"/>
            </p:cNvSpPr>
            <p:nvPr/>
          </p:nvSpPr>
          <p:spPr bwMode="auto">
            <a:xfrm>
              <a:off x="3427" y="2899"/>
              <a:ext cx="82" cy="39"/>
            </a:xfrm>
            <a:prstGeom prst="ellipse">
              <a:avLst/>
            </a:prstGeom>
            <a:solidFill>
              <a:schemeClr val="accent1"/>
            </a:solidFill>
            <a:ln w="9525">
              <a:solidFill>
                <a:schemeClr val="tx1"/>
              </a:solidFill>
              <a:round/>
              <a:headEnd/>
              <a:tailEnd/>
            </a:ln>
          </p:spPr>
          <p:txBody>
            <a:bodyPr wrap="none" anchor="ct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eaLnBrk="1" hangingPunct="1"/>
              <a:endParaRPr lang="en-AU" altLang="en-US"/>
            </a:p>
          </p:txBody>
        </p:sp>
        <p:sp>
          <p:nvSpPr>
            <p:cNvPr id="16424" name="Rectangle 40"/>
            <p:cNvSpPr>
              <a:spLocks noChangeArrowheads="1"/>
            </p:cNvSpPr>
            <p:nvPr/>
          </p:nvSpPr>
          <p:spPr bwMode="auto">
            <a:xfrm>
              <a:off x="3182" y="2515"/>
              <a:ext cx="82" cy="77"/>
            </a:xfrm>
            <a:prstGeom prst="rect">
              <a:avLst/>
            </a:prstGeom>
            <a:solidFill>
              <a:srgbClr val="FFFF66"/>
            </a:solidFill>
            <a:ln w="9525">
              <a:solidFill>
                <a:schemeClr val="tx1"/>
              </a:solidFill>
              <a:miter lim="800000"/>
              <a:headEnd/>
              <a:tailEnd/>
            </a:ln>
          </p:spPr>
          <p:txBody>
            <a:bodyPr wrap="none" anchor="ct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algn="ctr" eaLnBrk="1" hangingPunct="1"/>
              <a:r>
                <a:rPr lang="en-US" altLang="en-US" sz="1200"/>
                <a:t>1</a:t>
              </a:r>
            </a:p>
          </p:txBody>
        </p:sp>
        <p:sp>
          <p:nvSpPr>
            <p:cNvPr id="16425" name="Rectangle 41"/>
            <p:cNvSpPr>
              <a:spLocks noChangeArrowheads="1"/>
            </p:cNvSpPr>
            <p:nvPr/>
          </p:nvSpPr>
          <p:spPr bwMode="auto">
            <a:xfrm>
              <a:off x="3264" y="2400"/>
              <a:ext cx="82" cy="77"/>
            </a:xfrm>
            <a:prstGeom prst="rect">
              <a:avLst/>
            </a:prstGeom>
            <a:solidFill>
              <a:srgbClr val="FFFF66"/>
            </a:solidFill>
            <a:ln w="9525">
              <a:solidFill>
                <a:schemeClr val="tx1"/>
              </a:solidFill>
              <a:miter lim="800000"/>
              <a:headEnd/>
              <a:tailEnd/>
            </a:ln>
          </p:spPr>
          <p:txBody>
            <a:bodyPr wrap="none" anchor="ct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algn="ctr" eaLnBrk="1" hangingPunct="1"/>
              <a:r>
                <a:rPr lang="en-US" altLang="en-US" sz="1200"/>
                <a:t>2</a:t>
              </a:r>
            </a:p>
          </p:txBody>
        </p:sp>
        <p:sp>
          <p:nvSpPr>
            <p:cNvPr id="16426" name="Rectangle 42"/>
            <p:cNvSpPr>
              <a:spLocks noChangeArrowheads="1"/>
            </p:cNvSpPr>
            <p:nvPr/>
          </p:nvSpPr>
          <p:spPr bwMode="auto">
            <a:xfrm>
              <a:off x="3182" y="2285"/>
              <a:ext cx="82" cy="77"/>
            </a:xfrm>
            <a:prstGeom prst="rect">
              <a:avLst/>
            </a:prstGeom>
            <a:solidFill>
              <a:srgbClr val="FFFF66"/>
            </a:solidFill>
            <a:ln w="9525">
              <a:solidFill>
                <a:schemeClr val="tx1"/>
              </a:solidFill>
              <a:miter lim="800000"/>
              <a:headEnd/>
              <a:tailEnd/>
            </a:ln>
          </p:spPr>
          <p:txBody>
            <a:bodyPr wrap="none" anchor="ct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algn="ctr" eaLnBrk="1" hangingPunct="1"/>
              <a:r>
                <a:rPr lang="en-US" altLang="en-US" sz="1200"/>
                <a:t>3</a:t>
              </a:r>
            </a:p>
          </p:txBody>
        </p:sp>
        <p:sp>
          <p:nvSpPr>
            <p:cNvPr id="16427" name="Rectangle 43"/>
            <p:cNvSpPr>
              <a:spLocks noChangeArrowheads="1"/>
            </p:cNvSpPr>
            <p:nvPr/>
          </p:nvSpPr>
          <p:spPr bwMode="auto">
            <a:xfrm>
              <a:off x="3264" y="2131"/>
              <a:ext cx="82" cy="77"/>
            </a:xfrm>
            <a:prstGeom prst="rect">
              <a:avLst/>
            </a:prstGeom>
            <a:solidFill>
              <a:srgbClr val="FFFF66"/>
            </a:solidFill>
            <a:ln w="9525">
              <a:solidFill>
                <a:schemeClr val="tx1"/>
              </a:solidFill>
              <a:miter lim="800000"/>
              <a:headEnd/>
              <a:tailEnd/>
            </a:ln>
          </p:spPr>
          <p:txBody>
            <a:bodyPr wrap="none" anchor="ct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algn="ctr" eaLnBrk="1" hangingPunct="1"/>
              <a:r>
                <a:rPr lang="en-US" altLang="en-US" sz="1200"/>
                <a:t>4</a:t>
              </a:r>
            </a:p>
          </p:txBody>
        </p:sp>
        <p:sp>
          <p:nvSpPr>
            <p:cNvPr id="16428" name="Rectangle 44"/>
            <p:cNvSpPr>
              <a:spLocks noChangeArrowheads="1"/>
            </p:cNvSpPr>
            <p:nvPr/>
          </p:nvSpPr>
          <p:spPr bwMode="auto">
            <a:xfrm>
              <a:off x="3182" y="2016"/>
              <a:ext cx="82" cy="77"/>
            </a:xfrm>
            <a:prstGeom prst="rect">
              <a:avLst/>
            </a:prstGeom>
            <a:solidFill>
              <a:srgbClr val="FFFF66"/>
            </a:solidFill>
            <a:ln w="9525">
              <a:solidFill>
                <a:schemeClr val="tx1"/>
              </a:solidFill>
              <a:miter lim="800000"/>
              <a:headEnd/>
              <a:tailEnd/>
            </a:ln>
          </p:spPr>
          <p:txBody>
            <a:bodyPr wrap="none" anchor="ct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algn="ctr" eaLnBrk="1" hangingPunct="1"/>
              <a:r>
                <a:rPr lang="en-US" altLang="en-US" sz="1200"/>
                <a:t>5</a:t>
              </a:r>
            </a:p>
          </p:txBody>
        </p:sp>
      </p:grpSp>
    </p:spTree>
    <p:extLst>
      <p:ext uri="{BB962C8B-B14F-4D97-AF65-F5344CB8AC3E}">
        <p14:creationId xmlns:p14="http://schemas.microsoft.com/office/powerpoint/2010/main" val="22495505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355001" y="588084"/>
            <a:ext cx="10363200" cy="1143000"/>
          </a:xfrm>
        </p:spPr>
        <p:txBody>
          <a:bodyPr/>
          <a:lstStyle/>
          <a:p>
            <a:r>
              <a:rPr lang="en-US" altLang="en-US" dirty="0" smtClean="0"/>
              <a:t>Strong Force</a:t>
            </a:r>
          </a:p>
        </p:txBody>
      </p:sp>
      <p:sp>
        <p:nvSpPr>
          <p:cNvPr id="26627" name="Rectangle 3"/>
          <p:cNvSpPr>
            <a:spLocks noGrp="1" noChangeArrowheads="1"/>
          </p:cNvSpPr>
          <p:nvPr>
            <p:ph type="body" sz="half" idx="1"/>
          </p:nvPr>
        </p:nvSpPr>
        <p:spPr>
          <a:xfrm>
            <a:off x="355001" y="1981200"/>
            <a:ext cx="7902879" cy="4114800"/>
          </a:xfrm>
        </p:spPr>
        <p:txBody>
          <a:bodyPr/>
          <a:lstStyle/>
          <a:p>
            <a:pPr>
              <a:spcBef>
                <a:spcPts val="2400"/>
              </a:spcBef>
              <a:buFont typeface="Wingdings" panose="05000000000000000000" pitchFamily="2" charset="2"/>
              <a:buChar char="q"/>
            </a:pPr>
            <a:r>
              <a:rPr lang="en-US" altLang="en-US" sz="3600" dirty="0"/>
              <a:t>In addition to their electric charge, quarks also carry a new kind of charge called </a:t>
            </a:r>
            <a:r>
              <a:rPr lang="en-US" altLang="en-US" sz="3600" dirty="0" err="1" smtClean="0"/>
              <a:t>colour</a:t>
            </a:r>
            <a:r>
              <a:rPr lang="en-US" altLang="en-US" sz="3600" dirty="0" smtClean="0"/>
              <a:t> charge.</a:t>
            </a:r>
            <a:endParaRPr lang="en-US" altLang="en-US" sz="3600" dirty="0"/>
          </a:p>
          <a:p>
            <a:pPr>
              <a:spcBef>
                <a:spcPts val="2400"/>
              </a:spcBef>
              <a:buFont typeface="Wingdings" panose="05000000000000000000" pitchFamily="2" charset="2"/>
              <a:buChar char="q"/>
            </a:pPr>
            <a:r>
              <a:rPr lang="en-US" altLang="en-US" sz="3600" dirty="0"/>
              <a:t>The force between </a:t>
            </a:r>
            <a:r>
              <a:rPr lang="en-US" altLang="en-US" sz="3600" dirty="0" err="1" smtClean="0"/>
              <a:t>colour</a:t>
            </a:r>
            <a:r>
              <a:rPr lang="en-US" altLang="en-US" sz="3600" dirty="0" smtClean="0"/>
              <a:t> </a:t>
            </a:r>
            <a:r>
              <a:rPr lang="en-US" altLang="en-US" sz="3600" dirty="0"/>
              <a:t>charged particles </a:t>
            </a:r>
            <a:r>
              <a:rPr lang="en-US" altLang="en-US" sz="3600" dirty="0" smtClean="0"/>
              <a:t>(quarks) is </a:t>
            </a:r>
            <a:r>
              <a:rPr lang="en-US" altLang="en-US" sz="3600" dirty="0"/>
              <a:t>the “strong force”</a:t>
            </a:r>
          </a:p>
        </p:txBody>
      </p:sp>
      <p:pic>
        <p:nvPicPr>
          <p:cNvPr id="26628" name="Picture 6" descr="C:\My Documents\ATLAS\strongman.jpg"/>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8037737" y="1057266"/>
            <a:ext cx="3810000" cy="3983038"/>
          </a:xfrm>
        </p:spPr>
      </p:pic>
    </p:spTree>
    <p:extLst>
      <p:ext uri="{BB962C8B-B14F-4D97-AF65-F5344CB8AC3E}">
        <p14:creationId xmlns:p14="http://schemas.microsoft.com/office/powerpoint/2010/main" val="148737824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smtClean="0"/>
              <a:t>The Gluon</a:t>
            </a:r>
          </a:p>
        </p:txBody>
      </p:sp>
      <p:sp>
        <p:nvSpPr>
          <p:cNvPr id="27651" name="Rectangle 3"/>
          <p:cNvSpPr>
            <a:spLocks noGrp="1" noChangeArrowheads="1"/>
          </p:cNvSpPr>
          <p:nvPr>
            <p:ph type="body" sz="half" idx="1"/>
          </p:nvPr>
        </p:nvSpPr>
        <p:spPr>
          <a:xfrm>
            <a:off x="234107" y="1752600"/>
            <a:ext cx="6776293" cy="4114800"/>
          </a:xfrm>
        </p:spPr>
        <p:txBody>
          <a:bodyPr/>
          <a:lstStyle/>
          <a:p>
            <a:pPr>
              <a:spcBef>
                <a:spcPts val="2400"/>
              </a:spcBef>
              <a:buFont typeface="Wingdings" panose="05000000000000000000" pitchFamily="2" charset="2"/>
              <a:buChar char="q"/>
            </a:pPr>
            <a:r>
              <a:rPr lang="en-US" altLang="en-US" sz="3600" dirty="0"/>
              <a:t>The strong force holds quarks together to form hadrons</a:t>
            </a:r>
          </a:p>
          <a:p>
            <a:pPr>
              <a:spcBef>
                <a:spcPts val="2400"/>
              </a:spcBef>
              <a:buFont typeface="Wingdings" panose="05000000000000000000" pitchFamily="2" charset="2"/>
              <a:buChar char="q"/>
            </a:pPr>
            <a:r>
              <a:rPr lang="en-US" altLang="en-US" sz="3600" dirty="0"/>
              <a:t>Its carrier particles are called gluons; there are 8 of these</a:t>
            </a:r>
          </a:p>
          <a:p>
            <a:pPr>
              <a:spcBef>
                <a:spcPts val="2400"/>
              </a:spcBef>
              <a:buFont typeface="Wingdings" panose="05000000000000000000" pitchFamily="2" charset="2"/>
              <a:buChar char="q"/>
            </a:pPr>
            <a:r>
              <a:rPr lang="en-US" altLang="en-US" sz="3600" dirty="0"/>
              <a:t>The strong force only acts on very short distances</a:t>
            </a:r>
          </a:p>
        </p:txBody>
      </p:sp>
      <p:pic>
        <p:nvPicPr>
          <p:cNvPr id="27652" name="Picture 6" descr="C:\My Documents\ATLAS\gluon.jpg"/>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7990242" y="1654644"/>
            <a:ext cx="3810000" cy="3582987"/>
          </a:xfrm>
        </p:spPr>
      </p:pic>
    </p:spTree>
    <p:extLst>
      <p:ext uri="{BB962C8B-B14F-4D97-AF65-F5344CB8AC3E}">
        <p14:creationId xmlns:p14="http://schemas.microsoft.com/office/powerpoint/2010/main" val="42361452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en-US" dirty="0" err="1" smtClean="0"/>
              <a:t>Colour</a:t>
            </a:r>
            <a:r>
              <a:rPr lang="en-US" altLang="en-US" dirty="0" smtClean="0"/>
              <a:t> and Anti-</a:t>
            </a:r>
            <a:r>
              <a:rPr lang="en-US" altLang="en-US" dirty="0" err="1" smtClean="0"/>
              <a:t>colour</a:t>
            </a:r>
            <a:endParaRPr lang="en-US" altLang="en-US" dirty="0" smtClean="0"/>
          </a:p>
        </p:txBody>
      </p:sp>
      <p:sp>
        <p:nvSpPr>
          <p:cNvPr id="28675" name="Rectangle 3"/>
          <p:cNvSpPr>
            <a:spLocks noGrp="1" noChangeArrowheads="1"/>
          </p:cNvSpPr>
          <p:nvPr>
            <p:ph type="body" sz="half" idx="1"/>
          </p:nvPr>
        </p:nvSpPr>
        <p:spPr>
          <a:xfrm>
            <a:off x="1204686" y="4013200"/>
            <a:ext cx="10072914" cy="4114800"/>
          </a:xfrm>
        </p:spPr>
        <p:txBody>
          <a:bodyPr/>
          <a:lstStyle/>
          <a:p>
            <a:pPr>
              <a:buFont typeface="Wingdings" panose="05000000000000000000" pitchFamily="2" charset="2"/>
              <a:buChar char="q"/>
            </a:pPr>
            <a:r>
              <a:rPr lang="en-US" altLang="en-US" dirty="0"/>
              <a:t>There are three </a:t>
            </a:r>
            <a:r>
              <a:rPr lang="en-US" altLang="en-US" dirty="0" err="1" smtClean="0"/>
              <a:t>colour</a:t>
            </a:r>
            <a:r>
              <a:rPr lang="en-US" altLang="en-US" dirty="0" smtClean="0"/>
              <a:t> </a:t>
            </a:r>
            <a:r>
              <a:rPr lang="en-US" altLang="en-US" dirty="0"/>
              <a:t>charges and three </a:t>
            </a:r>
            <a:r>
              <a:rPr lang="en-US" altLang="en-US" dirty="0" smtClean="0"/>
              <a:t>anti-</a:t>
            </a:r>
            <a:r>
              <a:rPr lang="en-US" altLang="en-US" dirty="0" err="1" smtClean="0"/>
              <a:t>colour</a:t>
            </a:r>
            <a:r>
              <a:rPr lang="en-US" altLang="en-US" dirty="0" smtClean="0"/>
              <a:t> charges.</a:t>
            </a:r>
          </a:p>
          <a:p>
            <a:pPr>
              <a:buFont typeface="Wingdings" panose="05000000000000000000" pitchFamily="2" charset="2"/>
              <a:buChar char="q"/>
            </a:pPr>
            <a:endParaRPr lang="en-US" altLang="en-US" dirty="0"/>
          </a:p>
          <a:p>
            <a:pPr>
              <a:buFont typeface="Wingdings" panose="05000000000000000000" pitchFamily="2" charset="2"/>
              <a:buChar char="q"/>
            </a:pPr>
            <a:r>
              <a:rPr lang="en-US" altLang="en-US" b="1" dirty="0"/>
              <a:t>But note, these </a:t>
            </a:r>
            <a:r>
              <a:rPr lang="en-US" altLang="en-US" b="1" dirty="0" err="1" smtClean="0"/>
              <a:t>colours</a:t>
            </a:r>
            <a:r>
              <a:rPr lang="en-US" altLang="en-US" b="1" dirty="0" smtClean="0"/>
              <a:t> </a:t>
            </a:r>
            <a:r>
              <a:rPr lang="en-US" altLang="en-US" b="1" dirty="0"/>
              <a:t>have nothing to do with </a:t>
            </a:r>
            <a:r>
              <a:rPr lang="en-US" altLang="en-US" b="1" dirty="0" err="1" smtClean="0"/>
              <a:t>colour</a:t>
            </a:r>
            <a:r>
              <a:rPr lang="en-US" altLang="en-US" b="1" dirty="0" smtClean="0"/>
              <a:t> </a:t>
            </a:r>
            <a:r>
              <a:rPr lang="en-US" altLang="en-US" b="1" dirty="0"/>
              <a:t>and visible light, they are only a way describing the physics</a:t>
            </a:r>
          </a:p>
        </p:txBody>
      </p:sp>
      <p:pic>
        <p:nvPicPr>
          <p:cNvPr id="28676" name="Picture 6" descr="C:\My Documents\ATLAS\color_anti.jpg"/>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1553541" y="1716541"/>
            <a:ext cx="8214573" cy="2296659"/>
          </a:xfrm>
        </p:spPr>
      </p:pic>
    </p:spTree>
    <p:extLst>
      <p:ext uri="{BB962C8B-B14F-4D97-AF65-F5344CB8AC3E}">
        <p14:creationId xmlns:p14="http://schemas.microsoft.com/office/powerpoint/2010/main" val="8998723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dirty="0" err="1" smtClean="0"/>
              <a:t>Coloured</a:t>
            </a:r>
            <a:r>
              <a:rPr lang="en-US" altLang="en-US" dirty="0" smtClean="0"/>
              <a:t> Quarks and Gluons</a:t>
            </a:r>
          </a:p>
        </p:txBody>
      </p:sp>
      <p:sp>
        <p:nvSpPr>
          <p:cNvPr id="29699" name="Rectangle 3"/>
          <p:cNvSpPr>
            <a:spLocks noGrp="1" noChangeArrowheads="1"/>
          </p:cNvSpPr>
          <p:nvPr>
            <p:ph type="body" sz="half" idx="1"/>
          </p:nvPr>
        </p:nvSpPr>
        <p:spPr>
          <a:xfrm>
            <a:off x="116114" y="1981200"/>
            <a:ext cx="7239691" cy="4114800"/>
          </a:xfrm>
        </p:spPr>
        <p:txBody>
          <a:bodyPr/>
          <a:lstStyle/>
          <a:p>
            <a:r>
              <a:rPr lang="en-AU" altLang="en-US" sz="3600" dirty="0" smtClean="0"/>
              <a:t>Each quark has one of the three colour charges and each antiquark has one of the three anti colour charges</a:t>
            </a:r>
          </a:p>
          <a:p>
            <a:r>
              <a:rPr lang="en-AU" altLang="en-US" sz="3600" dirty="0" smtClean="0"/>
              <a:t>Baryons and mesons are colour-neutral just as red-green-blue makes white light</a:t>
            </a:r>
            <a:endParaRPr lang="en-AU" altLang="en-US" sz="3600" dirty="0"/>
          </a:p>
        </p:txBody>
      </p:sp>
      <p:pic>
        <p:nvPicPr>
          <p:cNvPr id="29700" name="Picture 6" descr="C:\My Documents\ATLAS\color_carry.jpg"/>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8139577" y="1752600"/>
            <a:ext cx="3703637" cy="4114800"/>
          </a:xfrm>
        </p:spPr>
      </p:pic>
    </p:spTree>
    <p:extLst>
      <p:ext uri="{BB962C8B-B14F-4D97-AF65-F5344CB8AC3E}">
        <p14:creationId xmlns:p14="http://schemas.microsoft.com/office/powerpoint/2010/main" val="287044899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95299" y="239358"/>
            <a:ext cx="7772400" cy="1143000"/>
          </a:xfrm>
        </p:spPr>
        <p:txBody>
          <a:bodyPr/>
          <a:lstStyle/>
          <a:p>
            <a:r>
              <a:rPr lang="en-US" altLang="en-US" dirty="0" err="1" smtClean="0"/>
              <a:t>Colour</a:t>
            </a:r>
            <a:r>
              <a:rPr lang="en-US" altLang="en-US" dirty="0" smtClean="0"/>
              <a:t> Field</a:t>
            </a:r>
          </a:p>
        </p:txBody>
      </p:sp>
      <p:sp>
        <p:nvSpPr>
          <p:cNvPr id="31747" name="Rectangle 3"/>
          <p:cNvSpPr>
            <a:spLocks noGrp="1" noChangeArrowheads="1"/>
          </p:cNvSpPr>
          <p:nvPr>
            <p:ph type="body" sz="half" idx="1"/>
          </p:nvPr>
        </p:nvSpPr>
        <p:spPr>
          <a:xfrm>
            <a:off x="159655" y="1429402"/>
            <a:ext cx="6722679" cy="4114800"/>
          </a:xfrm>
        </p:spPr>
        <p:txBody>
          <a:bodyPr/>
          <a:lstStyle/>
          <a:p>
            <a:pPr>
              <a:spcBef>
                <a:spcPts val="2400"/>
              </a:spcBef>
              <a:buFont typeface="Wingdings" panose="05000000000000000000" pitchFamily="2" charset="2"/>
              <a:buChar char="q"/>
            </a:pPr>
            <a:r>
              <a:rPr lang="en-US" altLang="en-US" sz="3600" dirty="0"/>
              <a:t>Quarks in a hadron exchange gluons</a:t>
            </a:r>
          </a:p>
          <a:p>
            <a:pPr>
              <a:spcBef>
                <a:spcPts val="2400"/>
              </a:spcBef>
              <a:buFont typeface="Wingdings" panose="05000000000000000000" pitchFamily="2" charset="2"/>
              <a:buChar char="q"/>
            </a:pPr>
            <a:r>
              <a:rPr lang="en-US" altLang="en-US" sz="3600" dirty="0"/>
              <a:t>If one of the quarks is pulled away from its neighbors, the </a:t>
            </a:r>
            <a:r>
              <a:rPr lang="en-US" altLang="en-US" sz="3600" dirty="0" err="1" smtClean="0"/>
              <a:t>colour</a:t>
            </a:r>
            <a:r>
              <a:rPr lang="en-US" altLang="en-US" sz="3600" dirty="0" smtClean="0"/>
              <a:t> </a:t>
            </a:r>
            <a:r>
              <a:rPr lang="en-US" altLang="en-US" sz="3600" dirty="0"/>
              <a:t>field stretches between that quark and its neighbors</a:t>
            </a:r>
          </a:p>
          <a:p>
            <a:pPr>
              <a:spcBef>
                <a:spcPts val="2400"/>
              </a:spcBef>
              <a:buFont typeface="Wingdings" panose="05000000000000000000" pitchFamily="2" charset="2"/>
              <a:buChar char="q"/>
            </a:pPr>
            <a:r>
              <a:rPr lang="en-US" altLang="en-US" sz="3600" dirty="0"/>
              <a:t>New quark-antiquark pairs are created in the field</a:t>
            </a:r>
          </a:p>
        </p:txBody>
      </p:sp>
      <p:pic>
        <p:nvPicPr>
          <p:cNvPr id="31748" name="Picture 6" descr="C:\My Documents\ATLAS\color_field_snap.gif"/>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7462906" y="2420257"/>
            <a:ext cx="4419600" cy="2444750"/>
          </a:xfrm>
        </p:spPr>
      </p:pic>
    </p:spTree>
    <p:extLst>
      <p:ext uri="{BB962C8B-B14F-4D97-AF65-F5344CB8AC3E}">
        <p14:creationId xmlns:p14="http://schemas.microsoft.com/office/powerpoint/2010/main" val="21845665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623944" y="588085"/>
            <a:ext cx="10363200" cy="1143000"/>
          </a:xfrm>
        </p:spPr>
        <p:txBody>
          <a:bodyPr/>
          <a:lstStyle/>
          <a:p>
            <a:r>
              <a:rPr lang="en-US" altLang="en-US" dirty="0" smtClean="0"/>
              <a:t>Quarks Emit Gluons</a:t>
            </a:r>
          </a:p>
        </p:txBody>
      </p:sp>
      <p:sp>
        <p:nvSpPr>
          <p:cNvPr id="32771" name="Rectangle 3"/>
          <p:cNvSpPr>
            <a:spLocks noGrp="1" noChangeArrowheads="1"/>
          </p:cNvSpPr>
          <p:nvPr>
            <p:ph type="body" sz="half" idx="1"/>
          </p:nvPr>
        </p:nvSpPr>
        <p:spPr>
          <a:xfrm>
            <a:off x="623943" y="1852108"/>
            <a:ext cx="7533085" cy="4114800"/>
          </a:xfrm>
        </p:spPr>
        <p:txBody>
          <a:bodyPr/>
          <a:lstStyle/>
          <a:p>
            <a:pPr>
              <a:spcBef>
                <a:spcPts val="2400"/>
              </a:spcBef>
              <a:buFont typeface="Wingdings" panose="05000000000000000000" pitchFamily="2" charset="2"/>
              <a:buChar char="q"/>
            </a:pPr>
            <a:r>
              <a:rPr lang="en-US" altLang="en-US" sz="3600" dirty="0"/>
              <a:t>When a quark emits or absorbs a gluon, the quarks </a:t>
            </a:r>
            <a:r>
              <a:rPr lang="en-US" altLang="en-US" sz="3600" dirty="0" err="1" smtClean="0"/>
              <a:t>colour</a:t>
            </a:r>
            <a:r>
              <a:rPr lang="en-US" altLang="en-US" sz="3600" dirty="0" smtClean="0"/>
              <a:t> </a:t>
            </a:r>
            <a:r>
              <a:rPr lang="en-US" altLang="en-US" sz="3600" dirty="0"/>
              <a:t>charge must change to conserve </a:t>
            </a:r>
            <a:r>
              <a:rPr lang="en-US" altLang="en-US" sz="3600" dirty="0" err="1" smtClean="0"/>
              <a:t>colour</a:t>
            </a:r>
            <a:r>
              <a:rPr lang="en-US" altLang="en-US" sz="3600" dirty="0" smtClean="0"/>
              <a:t> </a:t>
            </a:r>
            <a:r>
              <a:rPr lang="en-US" altLang="en-US" sz="3600" dirty="0"/>
              <a:t>charge</a:t>
            </a:r>
          </a:p>
          <a:p>
            <a:pPr>
              <a:spcBef>
                <a:spcPts val="2400"/>
              </a:spcBef>
              <a:buFont typeface="Wingdings" panose="05000000000000000000" pitchFamily="2" charset="2"/>
              <a:buChar char="q"/>
            </a:pPr>
            <a:r>
              <a:rPr lang="en-US" altLang="en-US" sz="3600" dirty="0"/>
              <a:t>A red quark emits a red/</a:t>
            </a:r>
            <a:r>
              <a:rPr lang="en-US" altLang="en-US" sz="3600" dirty="0" err="1"/>
              <a:t>antiblue</a:t>
            </a:r>
            <a:r>
              <a:rPr lang="en-US" altLang="en-US" sz="3600" dirty="0"/>
              <a:t> gluon and changes into a blue quark</a:t>
            </a:r>
          </a:p>
        </p:txBody>
      </p:sp>
      <p:pic>
        <p:nvPicPr>
          <p:cNvPr id="32772" name="Picture 6" descr="C:\My Documents\ATLAS\quark_hadron4.jpg"/>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8277017" y="2615156"/>
            <a:ext cx="4191000" cy="1516063"/>
          </a:xfrm>
        </p:spPr>
      </p:pic>
    </p:spTree>
    <p:extLst>
      <p:ext uri="{BB962C8B-B14F-4D97-AF65-F5344CB8AC3E}">
        <p14:creationId xmlns:p14="http://schemas.microsoft.com/office/powerpoint/2010/main" val="279997837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smtClean="0"/>
              <a:t>Residual Strong Force</a:t>
            </a:r>
          </a:p>
        </p:txBody>
      </p:sp>
      <p:sp>
        <p:nvSpPr>
          <p:cNvPr id="33795" name="Rectangle 3"/>
          <p:cNvSpPr>
            <a:spLocks noGrp="1" noChangeArrowheads="1"/>
          </p:cNvSpPr>
          <p:nvPr>
            <p:ph type="body" sz="half" idx="1"/>
          </p:nvPr>
        </p:nvSpPr>
        <p:spPr>
          <a:xfrm>
            <a:off x="311032" y="1618344"/>
            <a:ext cx="11569935" cy="4114800"/>
          </a:xfrm>
        </p:spPr>
        <p:txBody>
          <a:bodyPr/>
          <a:lstStyle/>
          <a:p>
            <a:pPr>
              <a:spcBef>
                <a:spcPts val="2400"/>
              </a:spcBef>
              <a:buFont typeface="Wingdings" panose="05000000000000000000" pitchFamily="2" charset="2"/>
              <a:buChar char="q"/>
            </a:pPr>
            <a:r>
              <a:rPr lang="en-US" altLang="en-US" sz="3600" dirty="0"/>
              <a:t>The strong force between the quarks in one proton and the quarks in another proton is strong enough to overwhelm the repulsive electromagnetic force</a:t>
            </a:r>
          </a:p>
        </p:txBody>
      </p:sp>
      <p:pic>
        <p:nvPicPr>
          <p:cNvPr id="33796" name="Picture 6" descr="C:\My Documents\ATLAS\residual_strong.jpg"/>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1616037" y="3565921"/>
            <a:ext cx="7119171" cy="2758679"/>
          </a:xfrm>
        </p:spPr>
      </p:pic>
    </p:spTree>
    <p:extLst>
      <p:ext uri="{BB962C8B-B14F-4D97-AF65-F5344CB8AC3E}">
        <p14:creationId xmlns:p14="http://schemas.microsoft.com/office/powerpoint/2010/main" val="210866022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634701" y="315557"/>
            <a:ext cx="7772400" cy="1143000"/>
          </a:xfrm>
        </p:spPr>
        <p:txBody>
          <a:bodyPr/>
          <a:lstStyle/>
          <a:p>
            <a:r>
              <a:rPr lang="en-US" altLang="en-US" dirty="0" smtClean="0"/>
              <a:t>Weak Force</a:t>
            </a:r>
          </a:p>
        </p:txBody>
      </p:sp>
      <p:sp>
        <p:nvSpPr>
          <p:cNvPr id="34819" name="Rectangle 3"/>
          <p:cNvSpPr>
            <a:spLocks noGrp="1" noChangeArrowheads="1"/>
          </p:cNvSpPr>
          <p:nvPr>
            <p:ph type="body" sz="half" idx="1"/>
          </p:nvPr>
        </p:nvSpPr>
        <p:spPr>
          <a:xfrm>
            <a:off x="634701" y="1685365"/>
            <a:ext cx="8756042" cy="4648200"/>
          </a:xfrm>
        </p:spPr>
        <p:txBody>
          <a:bodyPr/>
          <a:lstStyle/>
          <a:p>
            <a:pPr>
              <a:lnSpc>
                <a:spcPct val="90000"/>
              </a:lnSpc>
              <a:spcBef>
                <a:spcPts val="2400"/>
              </a:spcBef>
              <a:buFont typeface="Wingdings" panose="05000000000000000000" pitchFamily="2" charset="2"/>
              <a:buChar char="q"/>
            </a:pPr>
            <a:r>
              <a:rPr lang="en-US" altLang="en-US" sz="3600" dirty="0"/>
              <a:t>Weak interactions are responsible for the decay of massive quarks and leptons into lighter quarks and leptons</a:t>
            </a:r>
          </a:p>
          <a:p>
            <a:pPr>
              <a:lnSpc>
                <a:spcPct val="90000"/>
              </a:lnSpc>
              <a:spcBef>
                <a:spcPts val="2400"/>
              </a:spcBef>
              <a:buFont typeface="Wingdings" panose="05000000000000000000" pitchFamily="2" charset="2"/>
              <a:buChar char="q"/>
            </a:pPr>
            <a:r>
              <a:rPr lang="en-US" altLang="en-US" sz="3600" dirty="0"/>
              <a:t>Example: neutron to decay into proton + electron + neutrino</a:t>
            </a:r>
          </a:p>
          <a:p>
            <a:pPr>
              <a:lnSpc>
                <a:spcPct val="90000"/>
              </a:lnSpc>
              <a:spcBef>
                <a:spcPts val="2400"/>
              </a:spcBef>
              <a:buFont typeface="Wingdings" panose="05000000000000000000" pitchFamily="2" charset="2"/>
              <a:buChar char="q"/>
            </a:pPr>
            <a:r>
              <a:rPr lang="en-US" altLang="en-US" sz="3600" dirty="0"/>
              <a:t>This is why all matter consists of the lightest quarks and leptons (plus neutrinos)</a:t>
            </a:r>
          </a:p>
        </p:txBody>
      </p:sp>
      <p:pic>
        <p:nvPicPr>
          <p:cNvPr id="34820" name="Picture 6" descr="C:\My Documents\ATLAS\weak.jpg"/>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9132210" y="595160"/>
            <a:ext cx="2897188" cy="4114800"/>
          </a:xfrm>
        </p:spPr>
      </p:pic>
    </p:spTree>
    <p:extLst>
      <p:ext uri="{BB962C8B-B14F-4D97-AF65-F5344CB8AC3E}">
        <p14:creationId xmlns:p14="http://schemas.microsoft.com/office/powerpoint/2010/main" val="256887000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73336" y="240701"/>
            <a:ext cx="7772400" cy="1143000"/>
          </a:xfrm>
        </p:spPr>
        <p:txBody>
          <a:bodyPr/>
          <a:lstStyle/>
          <a:p>
            <a:r>
              <a:rPr lang="en-US" altLang="en-US" dirty="0" smtClean="0"/>
              <a:t>Electroweak Force</a:t>
            </a:r>
          </a:p>
        </p:txBody>
      </p:sp>
      <p:sp>
        <p:nvSpPr>
          <p:cNvPr id="35843" name="Rectangle 3"/>
          <p:cNvSpPr>
            <a:spLocks noGrp="1" noChangeArrowheads="1"/>
          </p:cNvSpPr>
          <p:nvPr>
            <p:ph type="body" sz="half" idx="1"/>
          </p:nvPr>
        </p:nvSpPr>
        <p:spPr>
          <a:xfrm>
            <a:off x="473336" y="1676400"/>
            <a:ext cx="7603864" cy="4495800"/>
          </a:xfrm>
        </p:spPr>
        <p:txBody>
          <a:bodyPr/>
          <a:lstStyle/>
          <a:p>
            <a:pPr>
              <a:spcBef>
                <a:spcPts val="2400"/>
              </a:spcBef>
              <a:buFont typeface="Wingdings" panose="05000000000000000000" pitchFamily="2" charset="2"/>
              <a:buChar char="q"/>
            </a:pPr>
            <a:r>
              <a:rPr lang="en-US" altLang="en-US" dirty="0"/>
              <a:t>In the Standard Model, the weak and the electromagnetic forces have been combined into a unified electroweak theory</a:t>
            </a:r>
          </a:p>
          <a:p>
            <a:pPr>
              <a:spcBef>
                <a:spcPts val="2400"/>
              </a:spcBef>
              <a:buFont typeface="Wingdings" panose="05000000000000000000" pitchFamily="2" charset="2"/>
              <a:buChar char="q"/>
            </a:pPr>
            <a:r>
              <a:rPr lang="en-US" altLang="en-US" dirty="0"/>
              <a:t>At very short distances (~10</a:t>
            </a:r>
            <a:r>
              <a:rPr lang="en-US" altLang="en-US" baseline="30000" dirty="0"/>
              <a:t>-18</a:t>
            </a:r>
            <a:r>
              <a:rPr lang="en-US" altLang="en-US" dirty="0"/>
              <a:t> meters), the weak and electromagnetic interactions have comparable strengths</a:t>
            </a:r>
          </a:p>
          <a:p>
            <a:pPr>
              <a:spcBef>
                <a:spcPts val="2400"/>
              </a:spcBef>
              <a:buFont typeface="Wingdings" panose="05000000000000000000" pitchFamily="2" charset="2"/>
              <a:buChar char="q"/>
            </a:pPr>
            <a:r>
              <a:rPr lang="en-US" altLang="en-US" dirty="0"/>
              <a:t>Force particles are photon, W and Z</a:t>
            </a:r>
          </a:p>
        </p:txBody>
      </p:sp>
      <p:pic>
        <p:nvPicPr>
          <p:cNvPr id="35844" name="Picture 6" descr="C:\My Documents\ATLAS\eweak.jpg"/>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9165515" y="812201"/>
            <a:ext cx="2789277" cy="4996409"/>
          </a:xfrm>
        </p:spPr>
      </p:pic>
    </p:spTree>
    <p:extLst>
      <p:ext uri="{BB962C8B-B14F-4D97-AF65-F5344CB8AC3E}">
        <p14:creationId xmlns:p14="http://schemas.microsoft.com/office/powerpoint/2010/main" val="170293231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tLang="en-US" smtClean="0"/>
              <a:t>What about Gravity?</a:t>
            </a:r>
          </a:p>
        </p:txBody>
      </p:sp>
      <p:sp>
        <p:nvSpPr>
          <p:cNvPr id="36867" name="Rectangle 3"/>
          <p:cNvSpPr>
            <a:spLocks noGrp="1" noChangeArrowheads="1"/>
          </p:cNvSpPr>
          <p:nvPr>
            <p:ph type="body" sz="half" idx="1"/>
          </p:nvPr>
        </p:nvSpPr>
        <p:spPr>
          <a:xfrm>
            <a:off x="742278" y="2209800"/>
            <a:ext cx="7422776" cy="4114800"/>
          </a:xfrm>
        </p:spPr>
        <p:txBody>
          <a:bodyPr/>
          <a:lstStyle/>
          <a:p>
            <a:pPr>
              <a:spcBef>
                <a:spcPts val="2400"/>
              </a:spcBef>
              <a:buFont typeface="Wingdings" panose="05000000000000000000" pitchFamily="2" charset="2"/>
              <a:buChar char="q"/>
            </a:pPr>
            <a:r>
              <a:rPr lang="en-US" altLang="en-US" dirty="0"/>
              <a:t>Gravity is very weak</a:t>
            </a:r>
          </a:p>
          <a:p>
            <a:pPr>
              <a:spcBef>
                <a:spcPts val="2400"/>
              </a:spcBef>
              <a:buFont typeface="Wingdings" panose="05000000000000000000" pitchFamily="2" charset="2"/>
              <a:buChar char="q"/>
            </a:pPr>
            <a:r>
              <a:rPr lang="en-US" altLang="en-US" dirty="0"/>
              <a:t>Relevant at macroscopic distances</a:t>
            </a:r>
          </a:p>
          <a:p>
            <a:pPr>
              <a:spcBef>
                <a:spcPts val="2400"/>
              </a:spcBef>
              <a:buFont typeface="Wingdings" panose="05000000000000000000" pitchFamily="2" charset="2"/>
              <a:buChar char="q"/>
            </a:pPr>
            <a:r>
              <a:rPr lang="en-US" altLang="en-US" dirty="0"/>
              <a:t>The gravity force carrier, the graviton, is predicted but has never been seen</a:t>
            </a:r>
          </a:p>
        </p:txBody>
      </p:sp>
      <p:pic>
        <p:nvPicPr>
          <p:cNvPr id="36868" name="Picture 6" descr="C:\My Documents\ATLAS\gravity.jpg"/>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8798860" y="1634266"/>
            <a:ext cx="2614613" cy="4114800"/>
          </a:xfrm>
        </p:spPr>
      </p:pic>
    </p:spTree>
    <p:extLst>
      <p:ext uri="{BB962C8B-B14F-4D97-AF65-F5344CB8AC3E}">
        <p14:creationId xmlns:p14="http://schemas.microsoft.com/office/powerpoint/2010/main" val="1105781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532108" y="504016"/>
            <a:ext cx="11964625" cy="609600"/>
          </a:xfrm>
        </p:spPr>
        <p:txBody>
          <a:bodyPr/>
          <a:lstStyle/>
          <a:p>
            <a:pPr eaLnBrk="1" hangingPunct="1"/>
            <a:r>
              <a:rPr lang="en-US" altLang="en-US" dirty="0">
                <a:solidFill>
                  <a:schemeClr val="tx1"/>
                </a:solidFill>
              </a:rPr>
              <a:t>From Simplicity</a:t>
            </a:r>
            <a:r>
              <a:rPr lang="en-US" altLang="en-US" dirty="0">
                <a:solidFill>
                  <a:schemeClr val="tx1"/>
                </a:solidFill>
                <a:sym typeface="Wingdings" panose="05000000000000000000" pitchFamily="2" charset="2"/>
              </a:rPr>
              <a:t> </a:t>
            </a:r>
            <a:r>
              <a:rPr lang="en-US" altLang="en-US" dirty="0">
                <a:solidFill>
                  <a:srgbClr val="FF0000"/>
                </a:solidFill>
                <a:sym typeface="Wingdings" panose="05000000000000000000" pitchFamily="2" charset="2"/>
              </a:rPr>
              <a:t>Complexity</a:t>
            </a:r>
            <a:endParaRPr lang="en-US" altLang="en-US" dirty="0">
              <a:solidFill>
                <a:schemeClr val="tx1"/>
              </a:solidFill>
            </a:endParaRPr>
          </a:p>
        </p:txBody>
      </p:sp>
      <p:sp>
        <p:nvSpPr>
          <p:cNvPr id="98307" name="Text Box 3"/>
          <p:cNvSpPr txBox="1">
            <a:spLocks noChangeArrowheads="1"/>
          </p:cNvSpPr>
          <p:nvPr/>
        </p:nvSpPr>
        <p:spPr bwMode="auto">
          <a:xfrm>
            <a:off x="532108" y="1305512"/>
            <a:ext cx="11242622" cy="1631216"/>
          </a:xfrm>
          <a:prstGeom prst="rect">
            <a:avLst/>
          </a:prstGeom>
          <a:solidFill>
            <a:srgbClr val="FF99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eaLnBrk="1" hangingPunct="1">
              <a:buFont typeface="Wingdings" panose="05000000000000000000" pitchFamily="2" charset="2"/>
              <a:buChar char="q"/>
            </a:pPr>
            <a:r>
              <a:rPr lang="en-US" altLang="en-US" dirty="0">
                <a:latin typeface="+mn-lt"/>
              </a:rPr>
              <a:t> Around 1930, life seemed pretty good for our understanding of “fundamental particles”.</a:t>
            </a:r>
            <a:br>
              <a:rPr lang="en-US" altLang="en-US" dirty="0">
                <a:latin typeface="+mn-lt"/>
              </a:rPr>
            </a:br>
            <a:endParaRPr lang="en-US" altLang="en-US" dirty="0">
              <a:latin typeface="+mn-lt"/>
            </a:endParaRPr>
          </a:p>
          <a:p>
            <a:pPr eaLnBrk="1" hangingPunct="1">
              <a:buFont typeface="Wingdings" panose="05000000000000000000" pitchFamily="2" charset="2"/>
              <a:buChar char="q"/>
            </a:pPr>
            <a:r>
              <a:rPr lang="en-US" altLang="en-US" dirty="0">
                <a:latin typeface="+mn-lt"/>
              </a:rPr>
              <a:t> There were protons, neutrons &amp; electrons. </a:t>
            </a:r>
          </a:p>
          <a:p>
            <a:pPr eaLnBrk="1" hangingPunct="1">
              <a:buFont typeface="Wingdings" panose="05000000000000000000" pitchFamily="2" charset="2"/>
              <a:buChar char="q"/>
            </a:pPr>
            <a:r>
              <a:rPr lang="en-US" altLang="en-US" dirty="0">
                <a:latin typeface="+mn-lt"/>
              </a:rPr>
              <a:t>Together, they made up atoms </a:t>
            </a:r>
            <a:r>
              <a:rPr lang="en-US" altLang="en-US" dirty="0">
                <a:latin typeface="+mn-lt"/>
                <a:sym typeface="Wingdings" panose="05000000000000000000" pitchFamily="2" charset="2"/>
              </a:rPr>
              <a:t> molecules  DNA  People !</a:t>
            </a:r>
          </a:p>
          <a:p>
            <a:pPr eaLnBrk="1" hangingPunct="1">
              <a:buFont typeface="Wingdings" panose="05000000000000000000" pitchFamily="2" charset="2"/>
              <a:buChar char="q"/>
            </a:pPr>
            <a:r>
              <a:rPr lang="en-US" altLang="en-US" dirty="0">
                <a:latin typeface="+mn-lt"/>
                <a:sym typeface="Wingdings" panose="05000000000000000000" pitchFamily="2" charset="2"/>
              </a:rPr>
              <a:t>Nature was simple and elegant</a:t>
            </a:r>
            <a:endParaRPr lang="en-US" altLang="en-US" dirty="0">
              <a:latin typeface="+mn-lt"/>
            </a:endParaRPr>
          </a:p>
        </p:txBody>
      </p:sp>
      <p:sp>
        <p:nvSpPr>
          <p:cNvPr id="98308" name="Text Box 4"/>
          <p:cNvSpPr txBox="1">
            <a:spLocks noChangeArrowheads="1"/>
          </p:cNvSpPr>
          <p:nvPr/>
        </p:nvSpPr>
        <p:spPr bwMode="auto">
          <a:xfrm>
            <a:off x="532108" y="3167446"/>
            <a:ext cx="1106480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eaLnBrk="1" hangingPunct="1"/>
            <a:r>
              <a:rPr lang="en-US" altLang="en-US" dirty="0">
                <a:latin typeface="Arial" panose="020B0604020202020204" pitchFamily="34" charset="0"/>
                <a:cs typeface="Arial" panose="020B0604020202020204" pitchFamily="34" charset="0"/>
              </a:rPr>
              <a:t>But the discoveries of dozens of more particles in cosmic rays and accelerator experiments lead many to question whether the proton and neutron were really “fundamental”. </a:t>
            </a:r>
          </a:p>
          <a:p>
            <a:pPr eaLnBrk="1" hangingPunct="1"/>
            <a:r>
              <a:rPr lang="en-US" altLang="en-US" dirty="0">
                <a:solidFill>
                  <a:srgbClr val="FF0000"/>
                </a:solidFill>
                <a:latin typeface="Arial" panose="020B0604020202020204" pitchFamily="34" charset="0"/>
                <a:cs typeface="Arial" panose="020B0604020202020204" pitchFamily="34" charset="0"/>
              </a:rPr>
              <a:t>					Is nature really this cruel ?</a:t>
            </a:r>
          </a:p>
        </p:txBody>
      </p:sp>
      <p:sp>
        <p:nvSpPr>
          <p:cNvPr id="98313" name="Text Box 9"/>
          <p:cNvSpPr txBox="1">
            <a:spLocks noChangeArrowheads="1"/>
          </p:cNvSpPr>
          <p:nvPr/>
        </p:nvSpPr>
        <p:spPr bwMode="auto">
          <a:xfrm>
            <a:off x="2663755" y="5638801"/>
            <a:ext cx="9057273"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eaLnBrk="1" hangingPunct="1"/>
            <a:r>
              <a:rPr lang="en-US" altLang="en-US" dirty="0">
                <a:latin typeface="Arial" panose="020B0604020202020204" pitchFamily="34" charset="0"/>
                <a:cs typeface="Arial" panose="020B0604020202020204" pitchFamily="34" charset="0"/>
              </a:rPr>
              <a:t>Needless to say, the “zoo of new particles” that were being discovered at accelerators appeared to reveal that nature was not simple, but complicated?     Until….</a:t>
            </a:r>
          </a:p>
        </p:txBody>
      </p:sp>
      <p:grpSp>
        <p:nvGrpSpPr>
          <p:cNvPr id="2" name="Group 12"/>
          <p:cNvGrpSpPr>
            <a:grpSpLocks/>
          </p:cNvGrpSpPr>
          <p:nvPr/>
        </p:nvGrpSpPr>
        <p:grpSpPr bwMode="auto">
          <a:xfrm>
            <a:off x="358853" y="4160839"/>
            <a:ext cx="9867379" cy="2562225"/>
            <a:chOff x="203" y="2592"/>
            <a:chExt cx="4592" cy="1614"/>
          </a:xfrm>
        </p:grpSpPr>
        <p:grpSp>
          <p:nvGrpSpPr>
            <p:cNvPr id="19463" name="Group 10"/>
            <p:cNvGrpSpPr>
              <a:grpSpLocks/>
            </p:cNvGrpSpPr>
            <p:nvPr/>
          </p:nvGrpSpPr>
          <p:grpSpPr bwMode="auto">
            <a:xfrm>
              <a:off x="340" y="2592"/>
              <a:ext cx="4455" cy="1204"/>
              <a:chOff x="340" y="2784"/>
              <a:chExt cx="4455" cy="1204"/>
            </a:xfrm>
          </p:grpSpPr>
          <p:pic>
            <p:nvPicPr>
              <p:cNvPr id="19465" name="Picture 5" descr="C:\WINDOWS\Desktop\phy106\rabi.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 y="2963"/>
                <a:ext cx="555" cy="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6" name="Text Box 6"/>
              <p:cNvSpPr txBox="1">
                <a:spLocks noChangeArrowheads="1"/>
              </p:cNvSpPr>
              <p:nvPr/>
            </p:nvSpPr>
            <p:spPr bwMode="auto">
              <a:xfrm>
                <a:off x="1248" y="2784"/>
                <a:ext cx="354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eaLnBrk="1" hangingPunct="1"/>
                <a:r>
                  <a:rPr lang="en-AU" dirty="0" err="1">
                    <a:solidFill>
                      <a:srgbClr val="222222"/>
                    </a:solidFill>
                    <a:latin typeface="arial" panose="020B0604020202020204" pitchFamily="34" charset="0"/>
                  </a:rPr>
                  <a:t>Isidor</a:t>
                </a:r>
                <a:r>
                  <a:rPr lang="en-AU" dirty="0">
                    <a:solidFill>
                      <a:srgbClr val="222222"/>
                    </a:solidFill>
                    <a:latin typeface="arial" panose="020B0604020202020204" pitchFamily="34" charset="0"/>
                  </a:rPr>
                  <a:t> Isaac </a:t>
                </a:r>
                <a:r>
                  <a:rPr lang="en-US" altLang="en-US" dirty="0">
                    <a:latin typeface="+mn-lt"/>
                  </a:rPr>
                  <a:t>Rabi’s famous quote </a:t>
                </a:r>
                <a:r>
                  <a:rPr lang="en-US" altLang="en-US" u="sng" dirty="0">
                    <a:latin typeface="+mn-lt"/>
                  </a:rPr>
                  <a:t>when the muon was discovered</a:t>
                </a:r>
                <a:r>
                  <a:rPr lang="en-US" altLang="en-US" dirty="0"/>
                  <a:t>.</a:t>
                </a:r>
              </a:p>
            </p:txBody>
          </p:sp>
          <p:sp>
            <p:nvSpPr>
              <p:cNvPr id="19467" name="AutoShape 8"/>
              <p:cNvSpPr>
                <a:spLocks noChangeArrowheads="1"/>
              </p:cNvSpPr>
              <p:nvPr/>
            </p:nvSpPr>
            <p:spPr bwMode="auto">
              <a:xfrm>
                <a:off x="1680" y="3072"/>
                <a:ext cx="2736" cy="336"/>
              </a:xfrm>
              <a:prstGeom prst="wedgeRectCallout">
                <a:avLst>
                  <a:gd name="adj1" fmla="val -81357"/>
                  <a:gd name="adj2" fmla="val 57654"/>
                </a:avLst>
              </a:prstGeom>
              <a:solidFill>
                <a:schemeClr val="accent1"/>
              </a:solidFill>
              <a:ln w="9525">
                <a:solidFill>
                  <a:schemeClr val="tx1"/>
                </a:solidFill>
                <a:miter lim="800000"/>
                <a:headEnd/>
                <a:tailEnd/>
              </a:ln>
            </p:spPr>
            <p:txBody>
              <a:bodyP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eaLnBrk="1" hangingPunct="1"/>
                <a:r>
                  <a:rPr lang="en-US" altLang="en-US" sz="3200" dirty="0"/>
                  <a:t>Who ordered that ?</a:t>
                </a:r>
                <a:endParaRPr lang="en-US" altLang="en-US" dirty="0"/>
              </a:p>
            </p:txBody>
          </p:sp>
        </p:grpSp>
        <p:sp>
          <p:nvSpPr>
            <p:cNvPr id="19464" name="Text Box 11"/>
            <p:cNvSpPr txBox="1">
              <a:spLocks noChangeArrowheads="1"/>
            </p:cNvSpPr>
            <p:nvPr/>
          </p:nvSpPr>
          <p:spPr bwMode="auto">
            <a:xfrm>
              <a:off x="203" y="3840"/>
              <a:ext cx="880" cy="36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eaLnBrk="1" hangingPunct="1"/>
              <a:r>
                <a:rPr lang="en-US" altLang="en-US" sz="1600" dirty="0"/>
                <a:t>1994 Nobel Prize</a:t>
              </a:r>
              <a:br>
                <a:rPr lang="en-US" altLang="en-US" sz="1600" dirty="0"/>
              </a:br>
              <a:r>
                <a:rPr lang="en-US" altLang="en-US" sz="1600" dirty="0"/>
                <a:t>Winner in Physics</a:t>
              </a:r>
            </a:p>
          </p:txBody>
        </p:sp>
      </p:grpSp>
    </p:spTree>
    <p:extLst>
      <p:ext uri="{BB962C8B-B14F-4D97-AF65-F5344CB8AC3E}">
        <p14:creationId xmlns:p14="http://schemas.microsoft.com/office/powerpoint/2010/main" val="24587947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83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83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83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9830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9830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983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7" grpId="0" uiExpand="1" build="p" autoUpdateAnimBg="0"/>
      <p:bldP spid="98308" grpId="0" autoUpdateAnimBg="0"/>
      <p:bldP spid="98313"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1" name="Picture 3" descr="C:\My Documents\ATLAS\force_summar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744" y="1008621"/>
            <a:ext cx="10885556" cy="557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0" name="Rectangle 2"/>
          <p:cNvSpPr>
            <a:spLocks noGrp="1" noChangeArrowheads="1"/>
          </p:cNvSpPr>
          <p:nvPr>
            <p:ph type="title"/>
          </p:nvPr>
        </p:nvSpPr>
        <p:spPr>
          <a:xfrm>
            <a:off x="392784" y="473697"/>
            <a:ext cx="10972800" cy="1069848"/>
          </a:xfrm>
        </p:spPr>
        <p:txBody>
          <a:bodyPr/>
          <a:lstStyle/>
          <a:p>
            <a:r>
              <a:rPr lang="en-US" altLang="en-US" dirty="0" smtClean="0"/>
              <a:t>Interaction Summary</a:t>
            </a:r>
          </a:p>
        </p:txBody>
      </p:sp>
    </p:spTree>
    <p:extLst>
      <p:ext uri="{BB962C8B-B14F-4D97-AF65-F5344CB8AC3E}">
        <p14:creationId xmlns:p14="http://schemas.microsoft.com/office/powerpoint/2010/main" val="213967454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609600" y="527050"/>
            <a:ext cx="7772400" cy="685800"/>
          </a:xfrm>
        </p:spPr>
        <p:txBody>
          <a:bodyPr/>
          <a:lstStyle/>
          <a:p>
            <a:pPr eaLnBrk="1" hangingPunct="1"/>
            <a:r>
              <a:rPr lang="en-US" altLang="en-US" dirty="0">
                <a:solidFill>
                  <a:schemeClr val="tx1"/>
                </a:solidFill>
                <a:effectLst>
                  <a:outerShdw blurRad="38100" dist="38100" dir="2700000" algn="tl">
                    <a:srgbClr val="000000">
                      <a:alpha val="43137"/>
                    </a:srgbClr>
                  </a:outerShdw>
                </a:effectLst>
              </a:rPr>
              <a:t>The Four Fundamental Forces</a:t>
            </a:r>
          </a:p>
        </p:txBody>
      </p:sp>
      <p:pic>
        <p:nvPicPr>
          <p:cNvPr id="2" name="Picture 1"/>
          <p:cNvPicPr>
            <a:picLocks noChangeAspect="1"/>
          </p:cNvPicPr>
          <p:nvPr/>
        </p:nvPicPr>
        <p:blipFill>
          <a:blip r:embed="rId2"/>
          <a:stretch>
            <a:fillRect/>
          </a:stretch>
        </p:blipFill>
        <p:spPr>
          <a:xfrm>
            <a:off x="1597152" y="1212850"/>
            <a:ext cx="9032557" cy="5416057"/>
          </a:xfrm>
          <a:prstGeom prst="rect">
            <a:avLst/>
          </a:prstGeom>
        </p:spPr>
      </p:pic>
    </p:spTree>
    <p:extLst>
      <p:ext uri="{BB962C8B-B14F-4D97-AF65-F5344CB8AC3E}">
        <p14:creationId xmlns:p14="http://schemas.microsoft.com/office/powerpoint/2010/main" val="259418319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smtClean="0"/>
              <a:t>The Pauli Exclusion Principle</a:t>
            </a:r>
          </a:p>
        </p:txBody>
      </p:sp>
      <p:sp>
        <p:nvSpPr>
          <p:cNvPr id="39939" name="Rectangle 3"/>
          <p:cNvSpPr>
            <a:spLocks noGrp="1" noChangeArrowheads="1"/>
          </p:cNvSpPr>
          <p:nvPr>
            <p:ph type="body" sz="half" idx="1"/>
          </p:nvPr>
        </p:nvSpPr>
        <p:spPr>
          <a:xfrm>
            <a:off x="419548" y="1981200"/>
            <a:ext cx="6358324" cy="4114800"/>
          </a:xfrm>
        </p:spPr>
        <p:txBody>
          <a:bodyPr/>
          <a:lstStyle/>
          <a:p>
            <a:pPr>
              <a:spcBef>
                <a:spcPts val="2400"/>
              </a:spcBef>
              <a:buFont typeface="Wingdings" panose="05000000000000000000" pitchFamily="2" charset="2"/>
              <a:buChar char="q"/>
            </a:pPr>
            <a:r>
              <a:rPr lang="en-US" altLang="en-US" dirty="0"/>
              <a:t>We can use quantum particle properties to categorize the particles we find</a:t>
            </a:r>
          </a:p>
          <a:p>
            <a:pPr>
              <a:spcBef>
                <a:spcPts val="2400"/>
              </a:spcBef>
              <a:buFont typeface="Wingdings" panose="05000000000000000000" pitchFamily="2" charset="2"/>
              <a:buChar char="q"/>
            </a:pPr>
            <a:r>
              <a:rPr lang="en-US" altLang="en-US" dirty="0"/>
              <a:t>Some particles, called Fermions, obey the Exclusion Principle while others, called Bosons, do not</a:t>
            </a:r>
          </a:p>
        </p:txBody>
      </p:sp>
      <p:pic>
        <p:nvPicPr>
          <p:cNvPr id="39940" name="Picture 6" descr="C:\My Documents\ATLAS\f_b_motel.jpg"/>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7238215" y="1752600"/>
            <a:ext cx="3810000" cy="1565275"/>
          </a:xfrm>
        </p:spPr>
      </p:pic>
      <p:pic>
        <p:nvPicPr>
          <p:cNvPr id="39941" name="Picture 7" descr="&#10;motel_p13.jpg                                                  00000010Macintosh HD                   ABA7815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3915" y="3746369"/>
            <a:ext cx="4038600"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520377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smtClean="0"/>
              <a:t>Fermions and Bosons</a:t>
            </a:r>
          </a:p>
        </p:txBody>
      </p:sp>
      <p:pic>
        <p:nvPicPr>
          <p:cNvPr id="40963" name="Picture 3" descr="C:\My Documents\ATLAS\fermion_bos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133600"/>
            <a:ext cx="9144000" cy="391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954680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en-US" smtClean="0"/>
              <a:t>What Holds the World Together?</a:t>
            </a:r>
          </a:p>
        </p:txBody>
      </p:sp>
      <p:sp>
        <p:nvSpPr>
          <p:cNvPr id="41987" name="Rectangle 3"/>
          <p:cNvSpPr>
            <a:spLocks noGrp="1" noChangeArrowheads="1"/>
          </p:cNvSpPr>
          <p:nvPr>
            <p:ph type="body" idx="1"/>
          </p:nvPr>
        </p:nvSpPr>
        <p:spPr/>
        <p:txBody>
          <a:bodyPr/>
          <a:lstStyle/>
          <a:p>
            <a:r>
              <a:rPr lang="en-US" altLang="en-US" smtClean="0"/>
              <a:t>We have learned that the world is made up of six quarks and six leptons</a:t>
            </a:r>
          </a:p>
          <a:p>
            <a:r>
              <a:rPr lang="en-US" altLang="en-US" smtClean="0"/>
              <a:t>Everything we see is a conglomeration of quarks and leptons (and their antiparticles)</a:t>
            </a:r>
          </a:p>
          <a:p>
            <a:r>
              <a:rPr lang="en-US" altLang="en-US" smtClean="0"/>
              <a:t>There are four fundamental forces and there are force carrier particles associated with each force</a:t>
            </a:r>
          </a:p>
        </p:txBody>
      </p:sp>
    </p:spTree>
    <p:extLst>
      <p:ext uri="{BB962C8B-B14F-4D97-AF65-F5344CB8AC3E}">
        <p14:creationId xmlns:p14="http://schemas.microsoft.com/office/powerpoint/2010/main" val="167416872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en-US" smtClean="0"/>
              <a:t>The Unstable Nucleus</a:t>
            </a:r>
          </a:p>
        </p:txBody>
      </p:sp>
      <p:sp>
        <p:nvSpPr>
          <p:cNvPr id="44035" name="Rectangle 3"/>
          <p:cNvSpPr>
            <a:spLocks noGrp="1" noChangeArrowheads="1"/>
          </p:cNvSpPr>
          <p:nvPr>
            <p:ph type="body" sz="half" idx="1"/>
          </p:nvPr>
        </p:nvSpPr>
        <p:spPr>
          <a:xfrm>
            <a:off x="914399" y="1981200"/>
            <a:ext cx="6815579" cy="4038600"/>
          </a:xfrm>
        </p:spPr>
        <p:txBody>
          <a:bodyPr/>
          <a:lstStyle/>
          <a:p>
            <a:pPr>
              <a:spcBef>
                <a:spcPts val="2400"/>
              </a:spcBef>
              <a:buFont typeface="Wingdings" panose="05000000000000000000" pitchFamily="2" charset="2"/>
              <a:buChar char="q"/>
            </a:pPr>
            <a:r>
              <a:rPr lang="en-US" altLang="en-US" dirty="0"/>
              <a:t>We have seen that the strong force holds the nucleus together despite the electromagnetic repulsion of the protons</a:t>
            </a:r>
          </a:p>
          <a:p>
            <a:pPr>
              <a:spcBef>
                <a:spcPts val="2400"/>
              </a:spcBef>
              <a:buFont typeface="Wingdings" panose="05000000000000000000" pitchFamily="2" charset="2"/>
              <a:buChar char="q"/>
            </a:pPr>
            <a:r>
              <a:rPr lang="en-US" altLang="en-US" dirty="0"/>
              <a:t>However, not all nuclei live forever</a:t>
            </a:r>
          </a:p>
          <a:p>
            <a:pPr>
              <a:spcBef>
                <a:spcPts val="2400"/>
              </a:spcBef>
              <a:buFont typeface="Wingdings" panose="05000000000000000000" pitchFamily="2" charset="2"/>
              <a:buChar char="q"/>
            </a:pPr>
            <a:r>
              <a:rPr lang="en-US" altLang="en-US" dirty="0"/>
              <a:t>Some decay</a:t>
            </a:r>
          </a:p>
        </p:txBody>
      </p:sp>
      <p:pic>
        <p:nvPicPr>
          <p:cNvPr id="44036" name="Picture 6" descr="C:\My Documents\ATLAS\fission2.jpg"/>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7979790" y="1672473"/>
            <a:ext cx="3810000" cy="3571875"/>
          </a:xfrm>
        </p:spPr>
      </p:pic>
    </p:spTree>
    <p:extLst>
      <p:ext uri="{BB962C8B-B14F-4D97-AF65-F5344CB8AC3E}">
        <p14:creationId xmlns:p14="http://schemas.microsoft.com/office/powerpoint/2010/main" val="412042830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ltLang="en-US" smtClean="0"/>
              <a:t>How does a particle decay?</a:t>
            </a:r>
          </a:p>
        </p:txBody>
      </p:sp>
      <p:sp>
        <p:nvSpPr>
          <p:cNvPr id="43011" name="Rectangle 3"/>
          <p:cNvSpPr>
            <a:spLocks noGrp="1" noChangeArrowheads="1"/>
          </p:cNvSpPr>
          <p:nvPr>
            <p:ph type="body" idx="1"/>
          </p:nvPr>
        </p:nvSpPr>
        <p:spPr/>
        <p:txBody>
          <a:bodyPr/>
          <a:lstStyle/>
          <a:p>
            <a:r>
              <a:rPr lang="en-US" altLang="en-US" smtClean="0"/>
              <a:t>The Standard Model explains why some particles decay into other particles</a:t>
            </a:r>
          </a:p>
          <a:p>
            <a:r>
              <a:rPr lang="en-US" altLang="en-US" smtClean="0"/>
              <a:t>In nuclear decay, a nucleus can split into smaller nuclei</a:t>
            </a:r>
          </a:p>
          <a:p>
            <a:r>
              <a:rPr lang="en-US" altLang="en-US" smtClean="0"/>
              <a:t>When a fundamental particle decays, it has no constituents (by definition) so it must change into totally new particles</a:t>
            </a:r>
          </a:p>
          <a:p>
            <a:endParaRPr lang="en-US" altLang="en-US" smtClean="0"/>
          </a:p>
        </p:txBody>
      </p:sp>
    </p:spTree>
    <p:extLst>
      <p:ext uri="{BB962C8B-B14F-4D97-AF65-F5344CB8AC3E}">
        <p14:creationId xmlns:p14="http://schemas.microsoft.com/office/powerpoint/2010/main" val="218834246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tLang="en-US" smtClean="0"/>
              <a:t>Muon Decay</a:t>
            </a:r>
          </a:p>
        </p:txBody>
      </p:sp>
      <p:sp>
        <p:nvSpPr>
          <p:cNvPr id="46083" name="Rectangle 3"/>
          <p:cNvSpPr>
            <a:spLocks noGrp="1" noChangeArrowheads="1"/>
          </p:cNvSpPr>
          <p:nvPr>
            <p:ph type="body" sz="half" idx="1"/>
          </p:nvPr>
        </p:nvSpPr>
        <p:spPr>
          <a:xfrm>
            <a:off x="914399" y="1981200"/>
            <a:ext cx="6483275" cy="4114800"/>
          </a:xfrm>
        </p:spPr>
        <p:txBody>
          <a:bodyPr/>
          <a:lstStyle/>
          <a:p>
            <a:pPr>
              <a:spcBef>
                <a:spcPts val="2400"/>
              </a:spcBef>
              <a:buFont typeface="Wingdings" panose="05000000000000000000" pitchFamily="2" charset="2"/>
              <a:buChar char="q"/>
            </a:pPr>
            <a:r>
              <a:rPr lang="en-US" altLang="en-US" dirty="0"/>
              <a:t>Muon decay is an example of particle decay</a:t>
            </a:r>
          </a:p>
          <a:p>
            <a:pPr>
              <a:spcBef>
                <a:spcPts val="2400"/>
              </a:spcBef>
              <a:buFont typeface="Wingdings" panose="05000000000000000000" pitchFamily="2" charset="2"/>
              <a:buChar char="q"/>
            </a:pPr>
            <a:r>
              <a:rPr lang="en-US" altLang="en-US" dirty="0"/>
              <a:t>Here the end products are not pieces of the starting particle but rather are totally new particles</a:t>
            </a:r>
          </a:p>
        </p:txBody>
      </p:sp>
      <p:pic>
        <p:nvPicPr>
          <p:cNvPr id="46084" name="Picture 6" descr="C:\My Documents\ATLAS\decay1.jpg"/>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7397675" y="1864659"/>
            <a:ext cx="3810000" cy="3810000"/>
          </a:xfrm>
        </p:spPr>
      </p:pic>
      <p:pic>
        <p:nvPicPr>
          <p:cNvPr id="46085" name="Picture 7" descr="C:\My Documents\ATLAS\StdMod1\decay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5075" y="2550459"/>
            <a:ext cx="25146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6" name="Line 9"/>
          <p:cNvSpPr>
            <a:spLocks noChangeShapeType="1"/>
          </p:cNvSpPr>
          <p:nvPr/>
        </p:nvSpPr>
        <p:spPr bwMode="auto">
          <a:xfrm>
            <a:off x="8845475" y="3769659"/>
            <a:ext cx="1143000" cy="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Tree>
    <p:extLst>
      <p:ext uri="{BB962C8B-B14F-4D97-AF65-F5344CB8AC3E}">
        <p14:creationId xmlns:p14="http://schemas.microsoft.com/office/powerpoint/2010/main" val="307530360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631115" y="337073"/>
            <a:ext cx="7772400" cy="1143000"/>
          </a:xfrm>
        </p:spPr>
        <p:txBody>
          <a:bodyPr/>
          <a:lstStyle/>
          <a:p>
            <a:r>
              <a:rPr lang="en-US" altLang="en-US" dirty="0" smtClean="0"/>
              <a:t>Missing Mass</a:t>
            </a:r>
          </a:p>
        </p:txBody>
      </p:sp>
      <p:sp>
        <p:nvSpPr>
          <p:cNvPr id="47107" name="Rectangle 3"/>
          <p:cNvSpPr>
            <a:spLocks noGrp="1" noChangeArrowheads="1"/>
          </p:cNvSpPr>
          <p:nvPr>
            <p:ph type="body" sz="half" idx="1"/>
          </p:nvPr>
        </p:nvSpPr>
        <p:spPr>
          <a:xfrm>
            <a:off x="402515" y="1721224"/>
            <a:ext cx="5847678" cy="4114800"/>
          </a:xfrm>
        </p:spPr>
        <p:txBody>
          <a:bodyPr/>
          <a:lstStyle/>
          <a:p>
            <a:pPr>
              <a:spcBef>
                <a:spcPts val="2400"/>
              </a:spcBef>
              <a:buFont typeface="Wingdings" panose="05000000000000000000" pitchFamily="2" charset="2"/>
              <a:buChar char="q"/>
            </a:pPr>
            <a:r>
              <a:rPr lang="en-US" altLang="en-US" dirty="0"/>
              <a:t>In most decays, the particles or nuclei that remain have a total mass that is less than the mass of the original particle or nucleus</a:t>
            </a:r>
          </a:p>
          <a:p>
            <a:pPr>
              <a:spcBef>
                <a:spcPts val="2400"/>
              </a:spcBef>
              <a:buFont typeface="Wingdings" panose="05000000000000000000" pitchFamily="2" charset="2"/>
              <a:buChar char="q"/>
            </a:pPr>
            <a:r>
              <a:rPr lang="en-US" altLang="en-US" dirty="0"/>
              <a:t>The missing mass gives kinetic energy to the decay products</a:t>
            </a:r>
          </a:p>
        </p:txBody>
      </p:sp>
      <p:pic>
        <p:nvPicPr>
          <p:cNvPr id="47108" name="Picture 6" descr="C:\My Documents\ATLAS\StdMod2\einstein.jpg"/>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6553201" y="1981200"/>
            <a:ext cx="3787775" cy="4114800"/>
          </a:xfrm>
        </p:spPr>
      </p:pic>
    </p:spTree>
    <p:extLst>
      <p:ext uri="{BB962C8B-B14F-4D97-AF65-F5344CB8AC3E}">
        <p14:creationId xmlns:p14="http://schemas.microsoft.com/office/powerpoint/2010/main" val="76683371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714487" y="144332"/>
            <a:ext cx="7772400" cy="1143000"/>
          </a:xfrm>
        </p:spPr>
        <p:txBody>
          <a:bodyPr/>
          <a:lstStyle/>
          <a:p>
            <a:r>
              <a:rPr lang="en-US" altLang="en-US" dirty="0" smtClean="0"/>
              <a:t>Particle Decay Mediators</a:t>
            </a:r>
          </a:p>
        </p:txBody>
      </p:sp>
      <p:sp>
        <p:nvSpPr>
          <p:cNvPr id="48131" name="Rectangle 3"/>
          <p:cNvSpPr>
            <a:spLocks noGrp="1" noChangeArrowheads="1"/>
          </p:cNvSpPr>
          <p:nvPr>
            <p:ph type="body" idx="1"/>
          </p:nvPr>
        </p:nvSpPr>
        <p:spPr>
          <a:xfrm>
            <a:off x="714486" y="1287332"/>
            <a:ext cx="10475129" cy="4419600"/>
          </a:xfrm>
        </p:spPr>
        <p:txBody>
          <a:bodyPr/>
          <a:lstStyle/>
          <a:p>
            <a:pPr>
              <a:lnSpc>
                <a:spcPct val="120000"/>
              </a:lnSpc>
              <a:spcBef>
                <a:spcPts val="2400"/>
              </a:spcBef>
              <a:buFont typeface="Wingdings" panose="05000000000000000000" pitchFamily="2" charset="2"/>
              <a:buChar char="q"/>
            </a:pPr>
            <a:r>
              <a:rPr lang="en-US" altLang="en-US" dirty="0"/>
              <a:t>When a fundamental particle decays, it turns itself into a less massive particle and a </a:t>
            </a:r>
            <a:r>
              <a:rPr lang="en-US" altLang="en-US" b="1" dirty="0"/>
              <a:t>force-carrier particle (the W boson)</a:t>
            </a:r>
          </a:p>
          <a:p>
            <a:pPr>
              <a:lnSpc>
                <a:spcPct val="120000"/>
              </a:lnSpc>
              <a:spcBef>
                <a:spcPts val="2400"/>
              </a:spcBef>
              <a:buFont typeface="Wingdings" panose="05000000000000000000" pitchFamily="2" charset="2"/>
              <a:buChar char="q"/>
            </a:pPr>
            <a:r>
              <a:rPr lang="en-US" altLang="en-US" dirty="0"/>
              <a:t>The </a:t>
            </a:r>
            <a:r>
              <a:rPr lang="en-US" altLang="en-US" b="1" dirty="0"/>
              <a:t>force-carrier</a:t>
            </a:r>
            <a:r>
              <a:rPr lang="en-US" altLang="en-US" dirty="0"/>
              <a:t> then emerges as other </a:t>
            </a:r>
            <a:r>
              <a:rPr lang="en-US" altLang="en-US" b="1" dirty="0"/>
              <a:t>particles</a:t>
            </a:r>
          </a:p>
          <a:p>
            <a:pPr>
              <a:lnSpc>
                <a:spcPct val="120000"/>
              </a:lnSpc>
              <a:spcBef>
                <a:spcPts val="2400"/>
              </a:spcBef>
              <a:buFont typeface="Wingdings" panose="05000000000000000000" pitchFamily="2" charset="2"/>
              <a:buChar char="q"/>
            </a:pPr>
            <a:r>
              <a:rPr lang="en-US" altLang="en-US" dirty="0"/>
              <a:t>A particle can decay if it is heavier than the total mass of its decay products and if there is a force to mediate the decay</a:t>
            </a:r>
          </a:p>
        </p:txBody>
      </p:sp>
    </p:spTree>
    <p:extLst>
      <p:ext uri="{BB962C8B-B14F-4D97-AF65-F5344CB8AC3E}">
        <p14:creationId xmlns:p14="http://schemas.microsoft.com/office/powerpoint/2010/main" val="36007723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ChangeArrowheads="1"/>
          </p:cNvSpPr>
          <p:nvPr/>
        </p:nvSpPr>
        <p:spPr bwMode="auto">
          <a:xfrm>
            <a:off x="554181" y="152400"/>
            <a:ext cx="11296073" cy="609600"/>
          </a:xfrm>
          <a:prstGeom prst="rect">
            <a:avLst/>
          </a:prstGeom>
          <a:solidFill>
            <a:srgbClr val="FFFF00"/>
          </a:solidFill>
          <a:ln w="9525">
            <a:solidFill>
              <a:schemeClr val="tx1"/>
            </a:solidFill>
            <a:miter lim="800000"/>
            <a:headEnd/>
            <a:tailEnd/>
          </a:ln>
          <a:effectLst>
            <a:outerShdw dist="107763" dir="18900000" algn="ctr" rotWithShape="0">
              <a:schemeClr val="bg2"/>
            </a:outerShdw>
          </a:effectLst>
        </p:spPr>
        <p:txBody>
          <a:bodyPr wrap="none" anchor="ct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algn="ctr" eaLnBrk="1" hangingPunct="1"/>
            <a:endParaRPr lang="en-US" altLang="en-US" sz="1800" b="1">
              <a:solidFill>
                <a:srgbClr val="CCFF33"/>
              </a:solidFill>
              <a:latin typeface="+mn-lt"/>
            </a:endParaRPr>
          </a:p>
        </p:txBody>
      </p:sp>
      <p:sp>
        <p:nvSpPr>
          <p:cNvPr id="17411" name="Rectangle 2"/>
          <p:cNvSpPr>
            <a:spLocks noGrp="1" noChangeArrowheads="1"/>
          </p:cNvSpPr>
          <p:nvPr>
            <p:ph type="title"/>
          </p:nvPr>
        </p:nvSpPr>
        <p:spPr>
          <a:xfrm>
            <a:off x="3241964" y="76200"/>
            <a:ext cx="6664036" cy="762000"/>
          </a:xfrm>
        </p:spPr>
        <p:txBody>
          <a:bodyPr/>
          <a:lstStyle/>
          <a:p>
            <a:pPr eaLnBrk="1" hangingPunct="1"/>
            <a:r>
              <a:rPr lang="en-US" altLang="en-US" dirty="0"/>
              <a:t>Discoveries in Cosmic Rays</a:t>
            </a:r>
          </a:p>
        </p:txBody>
      </p:sp>
      <p:grpSp>
        <p:nvGrpSpPr>
          <p:cNvPr id="17412" name="Group 11"/>
          <p:cNvGrpSpPr>
            <a:grpSpLocks/>
          </p:cNvGrpSpPr>
          <p:nvPr/>
        </p:nvGrpSpPr>
        <p:grpSpPr bwMode="auto">
          <a:xfrm>
            <a:off x="1807972" y="1276770"/>
            <a:ext cx="5453063" cy="1939596"/>
            <a:chOff x="504" y="1285"/>
            <a:chExt cx="3435" cy="1063"/>
          </a:xfrm>
        </p:grpSpPr>
        <p:sp>
          <p:nvSpPr>
            <p:cNvPr id="17416" name="Text Box 4"/>
            <p:cNvSpPr txBox="1">
              <a:spLocks noChangeArrowheads="1"/>
            </p:cNvSpPr>
            <p:nvPr/>
          </p:nvSpPr>
          <p:spPr bwMode="auto">
            <a:xfrm>
              <a:off x="504" y="1285"/>
              <a:ext cx="3435" cy="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eaLnBrk="1" hangingPunct="1">
                <a:buFont typeface="Wingdings" panose="05000000000000000000" pitchFamily="2" charset="2"/>
                <a:buChar char="Ø"/>
              </a:pPr>
              <a:r>
                <a:rPr lang="en-US" altLang="en-US" sz="2400" dirty="0">
                  <a:latin typeface="+mn-lt"/>
                </a:rPr>
                <a:t> 1932 : Discovery of the </a:t>
              </a:r>
              <a:br>
                <a:rPr lang="en-US" altLang="en-US" sz="2400" dirty="0">
                  <a:latin typeface="+mn-lt"/>
                </a:rPr>
              </a:br>
              <a:r>
                <a:rPr lang="en-US" altLang="en-US" sz="2400" dirty="0">
                  <a:latin typeface="+mn-lt"/>
                </a:rPr>
                <a:t>	    </a:t>
              </a:r>
              <a:r>
                <a:rPr lang="en-US" altLang="en-US" sz="2400" dirty="0">
                  <a:solidFill>
                    <a:srgbClr val="FF0000"/>
                  </a:solidFill>
                  <a:latin typeface="+mn-lt"/>
                </a:rPr>
                <a:t>antiparticle of the electron</a:t>
              </a:r>
              <a:r>
                <a:rPr lang="en-US" altLang="en-US" sz="2400" dirty="0">
                  <a:latin typeface="+mn-lt"/>
                </a:rPr>
                <a:t>,</a:t>
              </a:r>
              <a:br>
                <a:rPr lang="en-US" altLang="en-US" sz="2400" dirty="0">
                  <a:latin typeface="+mn-lt"/>
                </a:rPr>
              </a:br>
              <a:r>
                <a:rPr lang="en-US" altLang="en-US" sz="2400" dirty="0">
                  <a:latin typeface="+mn-lt"/>
                </a:rPr>
                <a:t>	    the </a:t>
              </a:r>
              <a:r>
                <a:rPr lang="en-US" altLang="en-US" sz="2400" dirty="0">
                  <a:solidFill>
                    <a:srgbClr val="FF0000"/>
                  </a:solidFill>
                  <a:latin typeface="+mn-lt"/>
                </a:rPr>
                <a:t>positron. </a:t>
              </a:r>
              <a:r>
                <a:rPr lang="en-US" altLang="en-US" sz="2400" dirty="0">
                  <a:solidFill>
                    <a:srgbClr val="D60093"/>
                  </a:solidFill>
                  <a:latin typeface="+mn-lt"/>
                </a:rPr>
                <a:t>Confirmed the </a:t>
              </a:r>
              <a:br>
                <a:rPr lang="en-US" altLang="en-US" sz="2400" dirty="0">
                  <a:solidFill>
                    <a:srgbClr val="D60093"/>
                  </a:solidFill>
                  <a:latin typeface="+mn-lt"/>
                </a:rPr>
              </a:br>
              <a:r>
                <a:rPr lang="en-US" altLang="en-US" sz="2400" dirty="0">
                  <a:solidFill>
                    <a:srgbClr val="D60093"/>
                  </a:solidFill>
                  <a:latin typeface="+mn-lt"/>
                </a:rPr>
                <a:t>	    existence and prediction that </a:t>
              </a:r>
              <a:br>
                <a:rPr lang="en-US" altLang="en-US" sz="2400" dirty="0">
                  <a:solidFill>
                    <a:srgbClr val="D60093"/>
                  </a:solidFill>
                  <a:latin typeface="+mn-lt"/>
                </a:rPr>
              </a:br>
              <a:r>
                <a:rPr lang="en-US" altLang="en-US" sz="2400" dirty="0">
                  <a:solidFill>
                    <a:srgbClr val="D60093"/>
                  </a:solidFill>
                  <a:latin typeface="+mn-lt"/>
                </a:rPr>
                <a:t>	    anti-matter does exist!!!</a:t>
              </a:r>
            </a:p>
          </p:txBody>
        </p:sp>
        <p:sp>
          <p:nvSpPr>
            <p:cNvPr id="17417" name="Text Box 5"/>
            <p:cNvSpPr txBox="1">
              <a:spLocks noChangeArrowheads="1"/>
            </p:cNvSpPr>
            <p:nvPr/>
          </p:nvSpPr>
          <p:spPr bwMode="auto">
            <a:xfrm>
              <a:off x="1008" y="1443"/>
              <a:ext cx="11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eaLnBrk="1" hangingPunct="1"/>
              <a:endParaRPr lang="en-US" altLang="en-US" sz="2400">
                <a:latin typeface="+mn-lt"/>
              </a:endParaRPr>
            </a:p>
          </p:txBody>
        </p:sp>
      </p:grpSp>
      <p:sp>
        <p:nvSpPr>
          <p:cNvPr id="17413" name="Text Box 6"/>
          <p:cNvSpPr txBox="1">
            <a:spLocks noChangeArrowheads="1"/>
          </p:cNvSpPr>
          <p:nvPr/>
        </p:nvSpPr>
        <p:spPr bwMode="auto">
          <a:xfrm>
            <a:off x="1676400" y="3733801"/>
            <a:ext cx="478368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eaLnBrk="1" hangingPunct="1">
              <a:buFont typeface="Wingdings" panose="05000000000000000000" pitchFamily="2" charset="2"/>
              <a:buChar char="Ø"/>
            </a:pPr>
            <a:r>
              <a:rPr lang="en-US" altLang="en-US" sz="2400">
                <a:latin typeface="+mn-lt"/>
              </a:rPr>
              <a:t> 1937 : Discovery of the </a:t>
            </a:r>
            <a:r>
              <a:rPr lang="en-US" altLang="en-US" sz="2400">
                <a:solidFill>
                  <a:srgbClr val="FF0000"/>
                </a:solidFill>
                <a:latin typeface="+mn-lt"/>
              </a:rPr>
              <a:t>muon.</a:t>
            </a:r>
            <a:br>
              <a:rPr lang="en-US" altLang="en-US" sz="2400">
                <a:solidFill>
                  <a:srgbClr val="FF0000"/>
                </a:solidFill>
                <a:latin typeface="+mn-lt"/>
              </a:rPr>
            </a:br>
            <a:r>
              <a:rPr lang="en-US" altLang="en-US" sz="2400">
                <a:solidFill>
                  <a:srgbClr val="FF0000"/>
                </a:solidFill>
                <a:latin typeface="+mn-lt"/>
              </a:rPr>
              <a:t>	     It’s very much like a </a:t>
            </a:r>
            <a:br>
              <a:rPr lang="en-US" altLang="en-US" sz="2400">
                <a:solidFill>
                  <a:srgbClr val="FF0000"/>
                </a:solidFill>
                <a:latin typeface="+mn-lt"/>
              </a:rPr>
            </a:br>
            <a:r>
              <a:rPr lang="en-US" altLang="en-US" sz="2400">
                <a:solidFill>
                  <a:srgbClr val="FF0000"/>
                </a:solidFill>
                <a:latin typeface="+mn-lt"/>
              </a:rPr>
              <a:t>	     “heavy electron”.</a:t>
            </a:r>
            <a:endParaRPr lang="en-US" altLang="en-US" sz="2400">
              <a:latin typeface="+mn-lt"/>
            </a:endParaRPr>
          </a:p>
        </p:txBody>
      </p:sp>
      <p:sp>
        <p:nvSpPr>
          <p:cNvPr id="17415" name="Text Box 28"/>
          <p:cNvSpPr txBox="1">
            <a:spLocks noChangeArrowheads="1"/>
          </p:cNvSpPr>
          <p:nvPr/>
        </p:nvSpPr>
        <p:spPr bwMode="auto">
          <a:xfrm>
            <a:off x="1808164" y="5334000"/>
            <a:ext cx="44165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eaLnBrk="1" hangingPunct="1">
              <a:buFont typeface="Wingdings" panose="05000000000000000000" pitchFamily="2" charset="2"/>
              <a:buChar char="Ø"/>
            </a:pPr>
            <a:r>
              <a:rPr lang="en-US" altLang="en-US" sz="2400">
                <a:latin typeface="+mn-lt"/>
              </a:rPr>
              <a:t> 1947 : Discovery of the </a:t>
            </a:r>
            <a:r>
              <a:rPr lang="en-US" altLang="en-US" sz="2400">
                <a:solidFill>
                  <a:srgbClr val="FF0000"/>
                </a:solidFill>
                <a:latin typeface="+mn-lt"/>
              </a:rPr>
              <a:t>pion.</a:t>
            </a:r>
            <a:endParaRPr lang="en-US" altLang="en-US" sz="2400">
              <a:latin typeface="+mn-lt"/>
            </a:endParaRPr>
          </a:p>
        </p:txBody>
      </p:sp>
      <p:pic>
        <p:nvPicPr>
          <p:cNvPr id="2050" name="Picture 2" descr="http://edu-observatory.org/olli/CosmicRays/cosmic-ray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61987" y="914400"/>
            <a:ext cx="3788267" cy="5756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0683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596153" y="359485"/>
            <a:ext cx="7772400" cy="1143000"/>
          </a:xfrm>
        </p:spPr>
        <p:txBody>
          <a:bodyPr/>
          <a:lstStyle/>
          <a:p>
            <a:r>
              <a:rPr lang="en-US" altLang="en-US" dirty="0" smtClean="0"/>
              <a:t>Virtual Particles</a:t>
            </a:r>
          </a:p>
        </p:txBody>
      </p:sp>
      <p:sp>
        <p:nvSpPr>
          <p:cNvPr id="49155" name="Rectangle 3"/>
          <p:cNvSpPr>
            <a:spLocks noGrp="1" noChangeArrowheads="1"/>
          </p:cNvSpPr>
          <p:nvPr>
            <p:ph type="body" idx="1"/>
          </p:nvPr>
        </p:nvSpPr>
        <p:spPr>
          <a:xfrm>
            <a:off x="596153" y="1728395"/>
            <a:ext cx="10734866" cy="4114800"/>
          </a:xfrm>
        </p:spPr>
        <p:txBody>
          <a:bodyPr/>
          <a:lstStyle/>
          <a:p>
            <a:pPr>
              <a:spcBef>
                <a:spcPts val="2400"/>
              </a:spcBef>
              <a:buFont typeface="Wingdings" panose="05000000000000000000" pitchFamily="2" charset="2"/>
              <a:buChar char="q"/>
            </a:pPr>
            <a:r>
              <a:rPr lang="en-US" altLang="en-US" dirty="0"/>
              <a:t>Particles decay via force-carrier particles</a:t>
            </a:r>
          </a:p>
          <a:p>
            <a:pPr>
              <a:spcBef>
                <a:spcPts val="2400"/>
              </a:spcBef>
              <a:buFont typeface="Wingdings" panose="05000000000000000000" pitchFamily="2" charset="2"/>
              <a:buChar char="q"/>
            </a:pPr>
            <a:r>
              <a:rPr lang="en-US" altLang="en-US" dirty="0"/>
              <a:t>In some cases, a particle may decay via a force-carrier that is more massive than the initial particle</a:t>
            </a:r>
          </a:p>
          <a:p>
            <a:pPr>
              <a:spcBef>
                <a:spcPts val="2400"/>
              </a:spcBef>
              <a:buFont typeface="Wingdings" panose="05000000000000000000" pitchFamily="2" charset="2"/>
              <a:buChar char="q"/>
            </a:pPr>
            <a:r>
              <a:rPr lang="en-US" altLang="en-US" dirty="0"/>
              <a:t>The force-carrier particle is immediately transformed into lower-mass particles</a:t>
            </a:r>
          </a:p>
          <a:p>
            <a:pPr>
              <a:spcBef>
                <a:spcPts val="2400"/>
              </a:spcBef>
              <a:buFont typeface="Wingdings" panose="05000000000000000000" pitchFamily="2" charset="2"/>
              <a:buChar char="q"/>
            </a:pPr>
            <a:r>
              <a:rPr lang="en-US" altLang="en-US" dirty="0"/>
              <a:t>The short-lived massive particle appears to violate the law of energy conservation</a:t>
            </a:r>
          </a:p>
        </p:txBody>
      </p:sp>
    </p:spTree>
    <p:extLst>
      <p:ext uri="{BB962C8B-B14F-4D97-AF65-F5344CB8AC3E}">
        <p14:creationId xmlns:p14="http://schemas.microsoft.com/office/powerpoint/2010/main" val="13289368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929640" y="228600"/>
            <a:ext cx="7772400" cy="1143000"/>
          </a:xfrm>
        </p:spPr>
        <p:txBody>
          <a:bodyPr/>
          <a:lstStyle/>
          <a:p>
            <a:r>
              <a:rPr lang="en-US" altLang="en-US" dirty="0" smtClean="0"/>
              <a:t>Different Interactions</a:t>
            </a:r>
          </a:p>
        </p:txBody>
      </p:sp>
      <p:sp>
        <p:nvSpPr>
          <p:cNvPr id="51203" name="Rectangle 3"/>
          <p:cNvSpPr>
            <a:spLocks noGrp="1" noChangeArrowheads="1"/>
          </p:cNvSpPr>
          <p:nvPr>
            <p:ph type="body" idx="1"/>
          </p:nvPr>
        </p:nvSpPr>
        <p:spPr>
          <a:xfrm>
            <a:off x="763793" y="1371600"/>
            <a:ext cx="10994315" cy="4114800"/>
          </a:xfrm>
        </p:spPr>
        <p:txBody>
          <a:bodyPr/>
          <a:lstStyle/>
          <a:p>
            <a:pPr>
              <a:spcBef>
                <a:spcPts val="2400"/>
              </a:spcBef>
              <a:buFont typeface="Wingdings" panose="05000000000000000000" pitchFamily="2" charset="2"/>
              <a:buChar char="q"/>
            </a:pPr>
            <a:r>
              <a:rPr lang="en-US" altLang="en-US" dirty="0"/>
              <a:t>Strong, electromagnetic, and weak interactions all cause particle decays. However, only weak interactions can cause the decay of fundamental particles into other types of particles. </a:t>
            </a:r>
          </a:p>
          <a:p>
            <a:pPr>
              <a:spcBef>
                <a:spcPts val="2400"/>
              </a:spcBef>
              <a:buFont typeface="Wingdings" panose="05000000000000000000" pitchFamily="2" charset="2"/>
              <a:buChar char="q"/>
            </a:pPr>
            <a:r>
              <a:rPr lang="en-US" altLang="en-US" dirty="0"/>
              <a:t>Physicists call particle types "flavors." The weak interaction can change a charm quark into a strange quark while emitting a virtual W  boson (charm and strange are flavors).</a:t>
            </a:r>
          </a:p>
          <a:p>
            <a:pPr>
              <a:spcBef>
                <a:spcPts val="2400"/>
              </a:spcBef>
              <a:buFont typeface="Wingdings" panose="05000000000000000000" pitchFamily="2" charset="2"/>
              <a:buChar char="q"/>
            </a:pPr>
            <a:r>
              <a:rPr lang="en-US" altLang="en-US" dirty="0"/>
              <a:t>Only the weak interaction (via the W boson) can change flavor and allow the decay of a truly fundamental particle. </a:t>
            </a:r>
          </a:p>
        </p:txBody>
      </p:sp>
    </p:spTree>
    <p:extLst>
      <p:ext uri="{BB962C8B-B14F-4D97-AF65-F5344CB8AC3E}">
        <p14:creationId xmlns:p14="http://schemas.microsoft.com/office/powerpoint/2010/main" val="122702501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570155" y="152400"/>
            <a:ext cx="7772400" cy="1143000"/>
          </a:xfrm>
        </p:spPr>
        <p:txBody>
          <a:bodyPr/>
          <a:lstStyle/>
          <a:p>
            <a:r>
              <a:rPr lang="en-US" altLang="en-US" dirty="0" smtClean="0"/>
              <a:t>Other Interactions</a:t>
            </a:r>
          </a:p>
        </p:txBody>
      </p:sp>
      <p:sp>
        <p:nvSpPr>
          <p:cNvPr id="52227" name="Rectangle 3"/>
          <p:cNvSpPr>
            <a:spLocks noGrp="1" noChangeArrowheads="1"/>
          </p:cNvSpPr>
          <p:nvPr>
            <p:ph type="body" idx="1"/>
          </p:nvPr>
        </p:nvSpPr>
        <p:spPr>
          <a:xfrm>
            <a:off x="570155" y="1371600"/>
            <a:ext cx="9412045" cy="4114800"/>
          </a:xfrm>
        </p:spPr>
        <p:txBody>
          <a:bodyPr/>
          <a:lstStyle/>
          <a:p>
            <a:pPr>
              <a:lnSpc>
                <a:spcPct val="130000"/>
              </a:lnSpc>
              <a:spcBef>
                <a:spcPts val="2400"/>
              </a:spcBef>
              <a:buFont typeface="Wingdings" panose="05000000000000000000" pitchFamily="2" charset="2"/>
              <a:buChar char="q"/>
            </a:pPr>
            <a:r>
              <a:rPr lang="en-US" altLang="en-US" dirty="0"/>
              <a:t>Electromagnetic Decays:</a:t>
            </a:r>
          </a:p>
          <a:p>
            <a:pPr lvl="1">
              <a:lnSpc>
                <a:spcPct val="130000"/>
              </a:lnSpc>
            </a:pPr>
            <a:r>
              <a:rPr lang="en-US" altLang="en-US" sz="2400" dirty="0"/>
              <a:t>The </a:t>
            </a:r>
            <a:r>
              <a:rPr lang="en-US" altLang="en-US" sz="2400" dirty="0">
                <a:latin typeface="Symbol" panose="05050102010706020507" pitchFamily="18" charset="2"/>
              </a:rPr>
              <a:t>p</a:t>
            </a:r>
            <a:r>
              <a:rPr lang="en-US" altLang="en-US" sz="2400" baseline="30000" dirty="0"/>
              <a:t>0</a:t>
            </a:r>
            <a:r>
              <a:rPr lang="en-US" altLang="en-US" sz="2400" dirty="0"/>
              <a:t> (neutral pion) is a  meson. The quark and antiquark can annihilate; from the annihilation come two  photons. This is an example of an electromagnetic decay. </a:t>
            </a:r>
          </a:p>
          <a:p>
            <a:pPr>
              <a:lnSpc>
                <a:spcPct val="130000"/>
              </a:lnSpc>
              <a:spcBef>
                <a:spcPts val="2400"/>
              </a:spcBef>
              <a:buFont typeface="Wingdings" panose="05000000000000000000" pitchFamily="2" charset="2"/>
              <a:buChar char="q"/>
            </a:pPr>
            <a:r>
              <a:rPr lang="en-US" altLang="en-US" dirty="0"/>
              <a:t>Strong Decays:  </a:t>
            </a:r>
          </a:p>
          <a:p>
            <a:pPr lvl="1">
              <a:lnSpc>
                <a:spcPct val="130000"/>
              </a:lnSpc>
            </a:pPr>
            <a:r>
              <a:rPr lang="en-US" altLang="en-US" sz="2400" dirty="0"/>
              <a:t>The  </a:t>
            </a:r>
            <a:r>
              <a:rPr lang="en-US" altLang="en-US" sz="2400" dirty="0" err="1">
                <a:latin typeface="Symbol" panose="05050102010706020507" pitchFamily="18" charset="2"/>
              </a:rPr>
              <a:t>h</a:t>
            </a:r>
            <a:r>
              <a:rPr lang="en-US" altLang="en-US" sz="2400" baseline="-25000" dirty="0" err="1"/>
              <a:t>c</a:t>
            </a:r>
            <a:r>
              <a:rPr lang="en-US" altLang="en-US" sz="2400" dirty="0">
                <a:latin typeface="Symbol" panose="05050102010706020507" pitchFamily="18" charset="2"/>
              </a:rPr>
              <a:t> </a:t>
            </a:r>
            <a:r>
              <a:rPr lang="en-US" altLang="en-US" sz="2400" dirty="0"/>
              <a:t>particle is a meson made up of a c and an anti-c. It can undergo a strong decay into two gluons (which emerge as hadrons). </a:t>
            </a:r>
            <a:endParaRPr lang="en-US" altLang="en-US" sz="3600" dirty="0"/>
          </a:p>
        </p:txBody>
      </p:sp>
    </p:spTree>
    <p:extLst>
      <p:ext uri="{BB962C8B-B14F-4D97-AF65-F5344CB8AC3E}">
        <p14:creationId xmlns:p14="http://schemas.microsoft.com/office/powerpoint/2010/main" val="29362275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ltLang="en-US" dirty="0" smtClean="0"/>
              <a:t>Annihilations</a:t>
            </a:r>
          </a:p>
        </p:txBody>
      </p:sp>
      <p:sp>
        <p:nvSpPr>
          <p:cNvPr id="53251" name="Rectangle 3"/>
          <p:cNvSpPr>
            <a:spLocks noGrp="1" noChangeArrowheads="1"/>
          </p:cNvSpPr>
          <p:nvPr>
            <p:ph type="body" sz="half" idx="1"/>
          </p:nvPr>
        </p:nvSpPr>
        <p:spPr>
          <a:xfrm>
            <a:off x="914399" y="1841350"/>
            <a:ext cx="6443831" cy="4114800"/>
          </a:xfrm>
        </p:spPr>
        <p:txBody>
          <a:bodyPr/>
          <a:lstStyle/>
          <a:p>
            <a:pPr>
              <a:spcBef>
                <a:spcPts val="2400"/>
              </a:spcBef>
              <a:buFont typeface="Wingdings" panose="05000000000000000000" pitchFamily="2" charset="2"/>
              <a:buChar char="q"/>
            </a:pPr>
            <a:r>
              <a:rPr lang="en-US" altLang="en-US" dirty="0"/>
              <a:t>These are not decays but they also take place through virtual particles</a:t>
            </a:r>
          </a:p>
          <a:p>
            <a:pPr>
              <a:spcBef>
                <a:spcPts val="2400"/>
              </a:spcBef>
              <a:buFont typeface="Wingdings" panose="05000000000000000000" pitchFamily="2" charset="2"/>
              <a:buChar char="q"/>
            </a:pPr>
            <a:r>
              <a:rPr lang="en-US" altLang="en-US" dirty="0"/>
              <a:t>Annihilations of light quarks at very high energy can produce very massive quarks in the laboratory</a:t>
            </a:r>
          </a:p>
        </p:txBody>
      </p:sp>
      <p:pic>
        <p:nvPicPr>
          <p:cNvPr id="53252" name="Picture 4" descr="C:\My Documents\ATLAS\StdMod2\annihilate.gif"/>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7584141" y="2156013"/>
            <a:ext cx="3810000" cy="1895475"/>
          </a:xfrm>
        </p:spPr>
      </p:pic>
    </p:spTree>
    <p:extLst>
      <p:ext uri="{BB962C8B-B14F-4D97-AF65-F5344CB8AC3E}">
        <p14:creationId xmlns:p14="http://schemas.microsoft.com/office/powerpoint/2010/main" val="42229422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en-US" smtClean="0"/>
              <a:t>Antiproton Annihilation</a:t>
            </a:r>
          </a:p>
        </p:txBody>
      </p:sp>
      <p:sp>
        <p:nvSpPr>
          <p:cNvPr id="54275" name="Rectangle 3"/>
          <p:cNvSpPr>
            <a:spLocks noGrp="1" noChangeArrowheads="1"/>
          </p:cNvSpPr>
          <p:nvPr>
            <p:ph type="body" sz="half" idx="1"/>
          </p:nvPr>
        </p:nvSpPr>
        <p:spPr>
          <a:xfrm>
            <a:off x="365760" y="1981200"/>
            <a:ext cx="5882640" cy="4114800"/>
          </a:xfrm>
        </p:spPr>
        <p:txBody>
          <a:bodyPr/>
          <a:lstStyle/>
          <a:p>
            <a:pPr>
              <a:spcBef>
                <a:spcPts val="2400"/>
              </a:spcBef>
              <a:buFont typeface="Wingdings" panose="05000000000000000000" pitchFamily="2" charset="2"/>
              <a:buChar char="q"/>
            </a:pPr>
            <a:r>
              <a:rPr lang="en-US" altLang="en-US" dirty="0"/>
              <a:t>This bubble chamber shows an antiproton colliding with a proton, annihilating and producing eight </a:t>
            </a:r>
            <a:r>
              <a:rPr lang="en-US" altLang="en-US" dirty="0" err="1"/>
              <a:t>pions</a:t>
            </a:r>
            <a:endParaRPr lang="en-US" altLang="en-US" dirty="0"/>
          </a:p>
          <a:p>
            <a:pPr>
              <a:spcBef>
                <a:spcPts val="2400"/>
              </a:spcBef>
              <a:buFont typeface="Wingdings" panose="05000000000000000000" pitchFamily="2" charset="2"/>
              <a:buChar char="q"/>
            </a:pPr>
            <a:r>
              <a:rPr lang="en-US" altLang="en-US" dirty="0"/>
              <a:t>One pion decays into a muon and a neutrino (which leaves no track)</a:t>
            </a:r>
          </a:p>
        </p:txBody>
      </p:sp>
      <p:pic>
        <p:nvPicPr>
          <p:cNvPr id="54276" name="Picture 6" descr="C:\My Documents\ATLAS\StdMod2\bubble.gif"/>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6477000" y="1981201"/>
            <a:ext cx="3810000" cy="4022725"/>
          </a:xfrm>
        </p:spPr>
      </p:pic>
    </p:spTree>
    <p:extLst>
      <p:ext uri="{BB962C8B-B14F-4D97-AF65-F5344CB8AC3E}">
        <p14:creationId xmlns:p14="http://schemas.microsoft.com/office/powerpoint/2010/main" val="19086422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ltLang="en-US" smtClean="0"/>
              <a:t>Mysteries and Failures</a:t>
            </a:r>
          </a:p>
        </p:txBody>
      </p:sp>
      <p:sp>
        <p:nvSpPr>
          <p:cNvPr id="59395" name="Rectangle 3"/>
          <p:cNvSpPr>
            <a:spLocks noGrp="1" noChangeArrowheads="1"/>
          </p:cNvSpPr>
          <p:nvPr>
            <p:ph type="body" idx="1"/>
          </p:nvPr>
        </p:nvSpPr>
        <p:spPr/>
        <p:txBody>
          <a:bodyPr/>
          <a:lstStyle/>
          <a:p>
            <a:pPr>
              <a:lnSpc>
                <a:spcPct val="120000"/>
              </a:lnSpc>
            </a:pPr>
            <a:r>
              <a:rPr lang="en-US" altLang="en-US" smtClean="0"/>
              <a:t>The Standard Model is a theory of the universe</a:t>
            </a:r>
          </a:p>
          <a:p>
            <a:pPr>
              <a:lnSpc>
                <a:spcPct val="120000"/>
              </a:lnSpc>
            </a:pPr>
            <a:r>
              <a:rPr lang="en-US" altLang="en-US" smtClean="0"/>
              <a:t>It provides a good description of phenomena observed by experiments</a:t>
            </a:r>
          </a:p>
          <a:p>
            <a:pPr>
              <a:lnSpc>
                <a:spcPct val="120000"/>
              </a:lnSpc>
            </a:pPr>
            <a:r>
              <a:rPr lang="en-US" altLang="en-US" smtClean="0"/>
              <a:t>It is still incomplete in many ways: why 3 generations? What is dark matter?</a:t>
            </a:r>
          </a:p>
        </p:txBody>
      </p:sp>
    </p:spTree>
    <p:extLst>
      <p:ext uri="{BB962C8B-B14F-4D97-AF65-F5344CB8AC3E}">
        <p14:creationId xmlns:p14="http://schemas.microsoft.com/office/powerpoint/2010/main" val="7781039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altLang="en-US" smtClean="0"/>
              <a:t>Is the Standard Model Wrong?</a:t>
            </a:r>
          </a:p>
        </p:txBody>
      </p:sp>
      <p:sp>
        <p:nvSpPr>
          <p:cNvPr id="60419" name="Rectangle 3"/>
          <p:cNvSpPr>
            <a:spLocks noGrp="1" noChangeArrowheads="1"/>
          </p:cNvSpPr>
          <p:nvPr>
            <p:ph type="body" idx="1"/>
          </p:nvPr>
        </p:nvSpPr>
        <p:spPr/>
        <p:txBody>
          <a:bodyPr/>
          <a:lstStyle/>
          <a:p>
            <a:r>
              <a:rPr lang="en-US" altLang="en-US" smtClean="0"/>
              <a:t>We need to go beyond the Standard Model in the same way that Einstein’s Theory of Relativity extended Newton’s laws of mechanics</a:t>
            </a:r>
          </a:p>
          <a:p>
            <a:r>
              <a:rPr lang="en-US" altLang="en-US" smtClean="0"/>
              <a:t>We will need to extend the Standard Model with something new to explain mass, gravity, etc.</a:t>
            </a:r>
          </a:p>
        </p:txBody>
      </p:sp>
    </p:spTree>
    <p:extLst>
      <p:ext uri="{BB962C8B-B14F-4D97-AF65-F5344CB8AC3E}">
        <p14:creationId xmlns:p14="http://schemas.microsoft.com/office/powerpoint/2010/main" val="5420570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531607" y="304800"/>
            <a:ext cx="7772400" cy="1143000"/>
          </a:xfrm>
        </p:spPr>
        <p:txBody>
          <a:bodyPr/>
          <a:lstStyle/>
          <a:p>
            <a:r>
              <a:rPr lang="en-US" altLang="en-US" smtClean="0"/>
              <a:t>What About Masses?</a:t>
            </a:r>
          </a:p>
        </p:txBody>
      </p:sp>
      <p:sp>
        <p:nvSpPr>
          <p:cNvPr id="62467" name="Rectangle 3"/>
          <p:cNvSpPr>
            <a:spLocks noGrp="1" noChangeArrowheads="1"/>
          </p:cNvSpPr>
          <p:nvPr>
            <p:ph type="body" sz="half" idx="1"/>
          </p:nvPr>
        </p:nvSpPr>
        <p:spPr>
          <a:xfrm>
            <a:off x="531606" y="1533861"/>
            <a:ext cx="7084807" cy="4038600"/>
          </a:xfrm>
        </p:spPr>
        <p:txBody>
          <a:bodyPr/>
          <a:lstStyle/>
          <a:p>
            <a:pPr>
              <a:spcBef>
                <a:spcPts val="2400"/>
              </a:spcBef>
              <a:buFont typeface="Wingdings" panose="05000000000000000000" pitchFamily="2" charset="2"/>
              <a:buChar char="q"/>
            </a:pPr>
            <a:r>
              <a:rPr lang="en-US" altLang="en-US" dirty="0"/>
              <a:t>The Standard Model cannot explain why a particle has a certain mass</a:t>
            </a:r>
          </a:p>
          <a:p>
            <a:pPr>
              <a:spcBef>
                <a:spcPts val="2400"/>
              </a:spcBef>
              <a:buFont typeface="Wingdings" panose="05000000000000000000" pitchFamily="2" charset="2"/>
              <a:buChar char="q"/>
            </a:pPr>
            <a:r>
              <a:rPr lang="en-US" altLang="en-US" dirty="0"/>
              <a:t>Physicists have theorized the existence of a new field, called the Higgs field, which interacts with other particles to give them mass</a:t>
            </a:r>
          </a:p>
          <a:p>
            <a:pPr>
              <a:spcBef>
                <a:spcPts val="2400"/>
              </a:spcBef>
              <a:buFont typeface="Wingdings" panose="05000000000000000000" pitchFamily="2" charset="2"/>
              <a:buChar char="q"/>
            </a:pPr>
            <a:r>
              <a:rPr lang="en-US" altLang="en-US" dirty="0" smtClean="0"/>
              <a:t>Recently we believe the Higgs boson may have been detected at the Large Hadron Collider. More experiments are required to confirm.</a:t>
            </a:r>
            <a:endParaRPr lang="en-US" altLang="en-US" dirty="0"/>
          </a:p>
        </p:txBody>
      </p:sp>
      <p:pic>
        <p:nvPicPr>
          <p:cNvPr id="62468" name="Picture 6" descr="C:\My Documents\ATLAS\StdMod2\mass_scale.jpg"/>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8058374" y="2059323"/>
            <a:ext cx="3810000" cy="3513138"/>
          </a:xfrm>
        </p:spPr>
      </p:pic>
    </p:spTree>
    <p:extLst>
      <p:ext uri="{BB962C8B-B14F-4D97-AF65-F5344CB8AC3E}">
        <p14:creationId xmlns:p14="http://schemas.microsoft.com/office/powerpoint/2010/main" val="17276099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609599" y="271631"/>
            <a:ext cx="10158805" cy="1143000"/>
          </a:xfrm>
        </p:spPr>
        <p:txBody>
          <a:bodyPr/>
          <a:lstStyle/>
          <a:p>
            <a:r>
              <a:rPr lang="en-US" altLang="en-US" dirty="0" smtClean="0"/>
              <a:t>Grand Unified Theory – Future Directions</a:t>
            </a:r>
          </a:p>
        </p:txBody>
      </p:sp>
      <p:sp>
        <p:nvSpPr>
          <p:cNvPr id="63491" name="Rectangle 3"/>
          <p:cNvSpPr>
            <a:spLocks noGrp="1" noChangeArrowheads="1"/>
          </p:cNvSpPr>
          <p:nvPr>
            <p:ph type="body" sz="half" idx="1"/>
          </p:nvPr>
        </p:nvSpPr>
        <p:spPr>
          <a:xfrm>
            <a:off x="443753" y="1622612"/>
            <a:ext cx="5795682" cy="4267200"/>
          </a:xfrm>
        </p:spPr>
        <p:txBody>
          <a:bodyPr/>
          <a:lstStyle/>
          <a:p>
            <a:pPr>
              <a:spcBef>
                <a:spcPts val="2400"/>
              </a:spcBef>
              <a:buFont typeface="Wingdings" panose="05000000000000000000" pitchFamily="2" charset="2"/>
              <a:buChar char="q"/>
            </a:pPr>
            <a:r>
              <a:rPr lang="en-US" altLang="en-US" dirty="0"/>
              <a:t>We believe that GUT will unify the strong, weak and electromagnetic forces</a:t>
            </a:r>
          </a:p>
          <a:p>
            <a:pPr>
              <a:spcBef>
                <a:spcPts val="2400"/>
              </a:spcBef>
              <a:buFont typeface="Wingdings" panose="05000000000000000000" pitchFamily="2" charset="2"/>
              <a:buChar char="q"/>
            </a:pPr>
            <a:r>
              <a:rPr lang="en-US" altLang="en-US" dirty="0"/>
              <a:t>All three forces would be different aspects of the same, unified interaction</a:t>
            </a:r>
          </a:p>
          <a:p>
            <a:pPr>
              <a:spcBef>
                <a:spcPts val="2400"/>
              </a:spcBef>
              <a:buFont typeface="Wingdings" panose="05000000000000000000" pitchFamily="2" charset="2"/>
              <a:buChar char="q"/>
            </a:pPr>
            <a:r>
              <a:rPr lang="en-US" altLang="en-US" dirty="0"/>
              <a:t>The three forces would merge into one at high enough energy</a:t>
            </a:r>
          </a:p>
        </p:txBody>
      </p:sp>
      <p:pic>
        <p:nvPicPr>
          <p:cNvPr id="63492" name="Picture 9" descr="C:\My Documents\ATLAS\StdMod2\merging_forces.gif"/>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6477000" y="1531791"/>
            <a:ext cx="5098228" cy="3889524"/>
          </a:xfrm>
        </p:spPr>
      </p:pic>
    </p:spTree>
    <p:extLst>
      <p:ext uri="{BB962C8B-B14F-4D97-AF65-F5344CB8AC3E}">
        <p14:creationId xmlns:p14="http://schemas.microsoft.com/office/powerpoint/2010/main" val="37551249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ltLang="en-US" smtClean="0"/>
              <a:t>The Accelerating Universe</a:t>
            </a:r>
          </a:p>
        </p:txBody>
      </p:sp>
      <p:sp>
        <p:nvSpPr>
          <p:cNvPr id="68611" name="Rectangle 3"/>
          <p:cNvSpPr>
            <a:spLocks noGrp="1" noChangeArrowheads="1"/>
          </p:cNvSpPr>
          <p:nvPr>
            <p:ph type="body" sz="half" idx="1"/>
          </p:nvPr>
        </p:nvSpPr>
        <p:spPr>
          <a:xfrm>
            <a:off x="322729" y="1981200"/>
            <a:ext cx="6306671" cy="4114800"/>
          </a:xfrm>
        </p:spPr>
        <p:txBody>
          <a:bodyPr/>
          <a:lstStyle/>
          <a:p>
            <a:pPr>
              <a:spcBef>
                <a:spcPts val="2400"/>
              </a:spcBef>
              <a:buFont typeface="Wingdings" panose="05000000000000000000" pitchFamily="2" charset="2"/>
              <a:buChar char="q"/>
            </a:pPr>
            <a:r>
              <a:rPr lang="en-US" altLang="en-US" dirty="0"/>
              <a:t>Recent experiments using Type </a:t>
            </a:r>
            <a:r>
              <a:rPr lang="en-US" altLang="en-US" dirty="0" err="1"/>
              <a:t>Ia</a:t>
            </a:r>
            <a:r>
              <a:rPr lang="en-US" altLang="en-US" dirty="0"/>
              <a:t> Supernovae have shown that the universe is still expanding and the rate of expansion is increasing</a:t>
            </a:r>
          </a:p>
          <a:p>
            <a:pPr>
              <a:spcBef>
                <a:spcPts val="2400"/>
              </a:spcBef>
              <a:buFont typeface="Wingdings" panose="05000000000000000000" pitchFamily="2" charset="2"/>
              <a:buChar char="q"/>
            </a:pPr>
            <a:r>
              <a:rPr lang="en-US" altLang="en-US" dirty="0"/>
              <a:t>This acceleration must be driven by a new mechanism which has been named dark energy </a:t>
            </a:r>
          </a:p>
        </p:txBody>
      </p:sp>
      <p:pic>
        <p:nvPicPr>
          <p:cNvPr id="68612" name="Picture 4" descr="C:\My Documents\ATLAS\StdMod3\starget.jpg"/>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8494956" y="1884382"/>
            <a:ext cx="3046413" cy="4114800"/>
          </a:xfrm>
        </p:spPr>
      </p:pic>
    </p:spTree>
    <p:extLst>
      <p:ext uri="{BB962C8B-B14F-4D97-AF65-F5344CB8AC3E}">
        <p14:creationId xmlns:p14="http://schemas.microsoft.com/office/powerpoint/2010/main" val="2926365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32585" y="374073"/>
            <a:ext cx="6248400" cy="609600"/>
          </a:xfrm>
        </p:spPr>
        <p:txBody>
          <a:bodyPr/>
          <a:lstStyle/>
          <a:p>
            <a:pPr eaLnBrk="1" hangingPunct="1"/>
            <a:r>
              <a:rPr lang="en-US" altLang="en-US" dirty="0">
                <a:solidFill>
                  <a:schemeClr val="tx1"/>
                </a:solidFill>
                <a:effectLst>
                  <a:outerShdw blurRad="38100" dist="38100" dir="2700000" algn="tl">
                    <a:srgbClr val="000000">
                      <a:alpha val="43137"/>
                    </a:srgbClr>
                  </a:outerShdw>
                </a:effectLst>
              </a:rPr>
              <a:t>The Plethora of Particles</a:t>
            </a:r>
          </a:p>
        </p:txBody>
      </p:sp>
      <p:grpSp>
        <p:nvGrpSpPr>
          <p:cNvPr id="18435" name="Group 7"/>
          <p:cNvGrpSpPr>
            <a:grpSpLocks/>
          </p:cNvGrpSpPr>
          <p:nvPr/>
        </p:nvGrpSpPr>
        <p:grpSpPr bwMode="auto">
          <a:xfrm>
            <a:off x="7518400" y="3686628"/>
            <a:ext cx="4541982" cy="2999385"/>
            <a:chOff x="2448" y="2016"/>
            <a:chExt cx="3216" cy="2112"/>
          </a:xfrm>
        </p:grpSpPr>
        <p:sp>
          <p:nvSpPr>
            <p:cNvPr id="18438" name="Rectangle 6"/>
            <p:cNvSpPr>
              <a:spLocks noChangeArrowheads="1"/>
            </p:cNvSpPr>
            <p:nvPr/>
          </p:nvSpPr>
          <p:spPr bwMode="auto">
            <a:xfrm>
              <a:off x="2448" y="2016"/>
              <a:ext cx="3216" cy="2112"/>
            </a:xfrm>
            <a:prstGeom prst="rect">
              <a:avLst/>
            </a:prstGeom>
            <a:solidFill>
              <a:schemeClr val="accent1"/>
            </a:solidFill>
            <a:ln w="9525">
              <a:solidFill>
                <a:schemeClr val="tx1"/>
              </a:solidFill>
              <a:miter lim="800000"/>
              <a:headEnd/>
              <a:tailEnd/>
            </a:ln>
          </p:spPr>
          <p:txBody>
            <a:bodyPr wrap="none" anchor="ct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eaLnBrk="1" hangingPunct="1"/>
              <a:endParaRPr lang="en-AU" altLang="en-US"/>
            </a:p>
          </p:txBody>
        </p:sp>
        <p:pic>
          <p:nvPicPr>
            <p:cNvPr id="18439" name="Picture 3" descr="C:\courses\PHY106\images\history\timelin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4" y="2112"/>
              <a:ext cx="3072" cy="1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436" name="Text Box 4"/>
          <p:cNvSpPr txBox="1">
            <a:spLocks noChangeArrowheads="1"/>
          </p:cNvSpPr>
          <p:nvPr/>
        </p:nvSpPr>
        <p:spPr bwMode="auto">
          <a:xfrm>
            <a:off x="272927" y="1136073"/>
            <a:ext cx="10429379" cy="517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Comic Sans MS" panose="030F0702030302020204" pitchFamily="66" charset="0"/>
              </a:defRPr>
            </a:lvl1pPr>
            <a:lvl2pPr marL="742950" indent="-285750" eaLnBrk="0" hangingPunct="0">
              <a:defRPr sz="2000">
                <a:solidFill>
                  <a:schemeClr val="tx1"/>
                </a:solidFill>
                <a:latin typeface="Comic Sans MS" panose="030F0702030302020204" pitchFamily="66" charset="0"/>
              </a:defRPr>
            </a:lvl2pPr>
            <a:lvl3pPr marL="1143000" indent="-228600" eaLnBrk="0" hangingPunct="0">
              <a:defRPr sz="2000">
                <a:solidFill>
                  <a:schemeClr val="tx1"/>
                </a:solidFill>
                <a:latin typeface="Comic Sans MS" panose="030F0702030302020204" pitchFamily="66" charset="0"/>
              </a:defRPr>
            </a:lvl3pPr>
            <a:lvl4pPr marL="1600200" indent="-228600" eaLnBrk="0" hangingPunct="0">
              <a:defRPr sz="2000">
                <a:solidFill>
                  <a:schemeClr val="tx1"/>
                </a:solidFill>
                <a:latin typeface="Comic Sans MS" panose="030F0702030302020204" pitchFamily="66" charset="0"/>
              </a:defRPr>
            </a:lvl4pPr>
            <a:lvl5pPr marL="2057400" indent="-228600" eaLnBrk="0" hangingPunct="0">
              <a:defRPr sz="2000">
                <a:solidFill>
                  <a:schemeClr val="tx1"/>
                </a:solidFill>
                <a:latin typeface="Comic Sans MS" panose="030F0702030302020204" pitchFamily="66" charset="0"/>
              </a:defRPr>
            </a:lvl5pPr>
            <a:lvl6pPr marL="2514600" indent="-228600" eaLnBrk="0" fontAlgn="base" hangingPunct="0">
              <a:spcBef>
                <a:spcPct val="0"/>
              </a:spcBef>
              <a:spcAft>
                <a:spcPct val="0"/>
              </a:spcAft>
              <a:defRPr sz="2000">
                <a:solidFill>
                  <a:schemeClr val="tx1"/>
                </a:solidFill>
                <a:latin typeface="Comic Sans MS" panose="030F0702030302020204" pitchFamily="66" charset="0"/>
              </a:defRPr>
            </a:lvl6pPr>
            <a:lvl7pPr marL="2971800" indent="-228600" eaLnBrk="0" fontAlgn="base" hangingPunct="0">
              <a:spcBef>
                <a:spcPct val="0"/>
              </a:spcBef>
              <a:spcAft>
                <a:spcPct val="0"/>
              </a:spcAft>
              <a:defRPr sz="2000">
                <a:solidFill>
                  <a:schemeClr val="tx1"/>
                </a:solidFill>
                <a:latin typeface="Comic Sans MS" panose="030F0702030302020204" pitchFamily="66" charset="0"/>
              </a:defRPr>
            </a:lvl7pPr>
            <a:lvl8pPr marL="3429000" indent="-228600" eaLnBrk="0" fontAlgn="base" hangingPunct="0">
              <a:spcBef>
                <a:spcPct val="0"/>
              </a:spcBef>
              <a:spcAft>
                <a:spcPct val="0"/>
              </a:spcAft>
              <a:defRPr sz="2000">
                <a:solidFill>
                  <a:schemeClr val="tx1"/>
                </a:solidFill>
                <a:latin typeface="Comic Sans MS" panose="030F0702030302020204" pitchFamily="66" charset="0"/>
              </a:defRPr>
            </a:lvl8pPr>
            <a:lvl9pPr marL="3886200" indent="-228600" eaLnBrk="0" fontAlgn="base" hangingPunct="0">
              <a:spcBef>
                <a:spcPct val="0"/>
              </a:spcBef>
              <a:spcAft>
                <a:spcPct val="0"/>
              </a:spcAft>
              <a:defRPr sz="2000">
                <a:solidFill>
                  <a:schemeClr val="tx1"/>
                </a:solidFill>
                <a:latin typeface="Comic Sans MS" panose="030F0702030302020204" pitchFamily="66" charset="0"/>
              </a:defRPr>
            </a:lvl9pPr>
          </a:lstStyle>
          <a:p>
            <a:pPr marL="342900" indent="-342900" eaLnBrk="1" hangingPunct="1">
              <a:buFont typeface="Wingdings" panose="05000000000000000000" pitchFamily="2" charset="2"/>
              <a:buChar char="q"/>
            </a:pPr>
            <a:r>
              <a:rPr lang="en-US" altLang="en-US" sz="2200" dirty="0">
                <a:latin typeface="+mn-lt"/>
              </a:rPr>
              <a:t>Because one has no control over cosmic rays (energy, types of particles, location, </a:t>
            </a:r>
            <a:r>
              <a:rPr lang="en-US" altLang="en-US" sz="2200" dirty="0" err="1">
                <a:latin typeface="+mn-lt"/>
              </a:rPr>
              <a:t>etc</a:t>
            </a:r>
            <a:r>
              <a:rPr lang="en-US" altLang="en-US" sz="2200" dirty="0">
                <a:latin typeface="+mn-lt"/>
              </a:rPr>
              <a:t>), scientists focused their efforts on </a:t>
            </a:r>
            <a:r>
              <a:rPr lang="en-US" altLang="en-US" sz="2200" dirty="0">
                <a:solidFill>
                  <a:srgbClr val="FF0000"/>
                </a:solidFill>
                <a:latin typeface="+mn-lt"/>
              </a:rPr>
              <a:t>accelerating particles in the lab</a:t>
            </a:r>
            <a:r>
              <a:rPr lang="en-US" altLang="en-US" sz="2200" dirty="0">
                <a:latin typeface="+mn-lt"/>
              </a:rPr>
              <a:t> and </a:t>
            </a:r>
            <a:r>
              <a:rPr lang="en-US" altLang="en-US" sz="2200" dirty="0">
                <a:solidFill>
                  <a:srgbClr val="FF0000"/>
                </a:solidFill>
                <a:latin typeface="+mn-lt"/>
              </a:rPr>
              <a:t>smashing them together</a:t>
            </a:r>
            <a:r>
              <a:rPr lang="en-US" altLang="en-US" sz="2200" dirty="0">
                <a:latin typeface="+mn-lt"/>
              </a:rPr>
              <a:t>. </a:t>
            </a:r>
          </a:p>
          <a:p>
            <a:pPr marL="342900" indent="-342900" eaLnBrk="1" hangingPunct="1">
              <a:buFont typeface="Wingdings" panose="05000000000000000000" pitchFamily="2" charset="2"/>
              <a:buChar char="q"/>
            </a:pPr>
            <a:endParaRPr lang="en-US" altLang="en-US" sz="2200" dirty="0">
              <a:latin typeface="+mn-lt"/>
            </a:endParaRPr>
          </a:p>
          <a:p>
            <a:pPr marL="342900" indent="-342900" eaLnBrk="1" hangingPunct="1">
              <a:buFont typeface="Wingdings" panose="05000000000000000000" pitchFamily="2" charset="2"/>
              <a:buChar char="q"/>
            </a:pPr>
            <a:r>
              <a:rPr lang="en-US" altLang="en-US" sz="2200" dirty="0">
                <a:latin typeface="+mn-lt"/>
              </a:rPr>
              <a:t>Generically people refer to them as “</a:t>
            </a:r>
            <a:r>
              <a:rPr lang="en-US" altLang="en-US" sz="2200" u="sng" dirty="0">
                <a:solidFill>
                  <a:srgbClr val="D60093"/>
                </a:solidFill>
                <a:latin typeface="+mn-lt"/>
              </a:rPr>
              <a:t>particle accelerators</a:t>
            </a:r>
            <a:r>
              <a:rPr lang="en-US" altLang="en-US" sz="2200" dirty="0">
                <a:latin typeface="+mn-lt"/>
              </a:rPr>
              <a:t>”.</a:t>
            </a:r>
          </a:p>
          <a:p>
            <a:pPr marL="342900" indent="-342900" eaLnBrk="1" hangingPunct="1">
              <a:buFont typeface="Wingdings" panose="05000000000000000000" pitchFamily="2" charset="2"/>
              <a:buChar char="q"/>
            </a:pPr>
            <a:endParaRPr lang="en-US" altLang="en-US" sz="2200" dirty="0">
              <a:latin typeface="+mn-lt"/>
            </a:endParaRPr>
          </a:p>
          <a:p>
            <a:pPr marL="342900" indent="-342900" eaLnBrk="1" hangingPunct="1">
              <a:buFont typeface="Wingdings" panose="05000000000000000000" pitchFamily="2" charset="2"/>
              <a:buChar char="q"/>
            </a:pPr>
            <a:r>
              <a:rPr lang="en-US" altLang="en-US" sz="2200" dirty="0">
                <a:latin typeface="+mn-lt"/>
              </a:rPr>
              <a:t>By 1950, these particle accelerators had begun to uncover many new particles.</a:t>
            </a:r>
          </a:p>
          <a:p>
            <a:pPr marL="342900" indent="-342900" eaLnBrk="1" hangingPunct="1">
              <a:buFont typeface="Wingdings" panose="05000000000000000000" pitchFamily="2" charset="2"/>
              <a:buChar char="q"/>
            </a:pPr>
            <a:endParaRPr lang="en-US" altLang="en-US" sz="2200" dirty="0">
              <a:latin typeface="+mn-lt"/>
            </a:endParaRPr>
          </a:p>
          <a:p>
            <a:pPr marL="342900" indent="-342900" eaLnBrk="1" hangingPunct="1">
              <a:buFont typeface="Wingdings" panose="05000000000000000000" pitchFamily="2" charset="2"/>
              <a:buChar char="q"/>
            </a:pPr>
            <a:r>
              <a:rPr lang="en-US" altLang="en-US" sz="2200" dirty="0">
                <a:latin typeface="+mn-lt"/>
              </a:rPr>
              <a:t>Most of these particles are unstable and decay very </a:t>
            </a:r>
            <a:br>
              <a:rPr lang="en-US" altLang="en-US" sz="2200" dirty="0">
                <a:latin typeface="+mn-lt"/>
              </a:rPr>
            </a:br>
            <a:r>
              <a:rPr lang="en-US" altLang="en-US" sz="2200" dirty="0">
                <a:latin typeface="+mn-lt"/>
              </a:rPr>
              <a:t>quickly, and hence had not been seen in cosmic rays.</a:t>
            </a:r>
            <a:br>
              <a:rPr lang="en-US" altLang="en-US" sz="2200" dirty="0">
                <a:latin typeface="+mn-lt"/>
              </a:rPr>
            </a:br>
            <a:r>
              <a:rPr lang="en-US" altLang="en-US" sz="2200" dirty="0">
                <a:latin typeface="+mn-lt"/>
              </a:rPr>
              <a:t/>
            </a:r>
            <a:br>
              <a:rPr lang="en-US" altLang="en-US" sz="2200" dirty="0">
                <a:latin typeface="+mn-lt"/>
              </a:rPr>
            </a:br>
            <a:r>
              <a:rPr lang="en-US" altLang="en-US" sz="2200" dirty="0">
                <a:latin typeface="+mn-lt"/>
              </a:rPr>
              <a:t>Notice the discovery of the </a:t>
            </a:r>
            <a:r>
              <a:rPr lang="en-US" altLang="en-US" sz="2200" dirty="0">
                <a:solidFill>
                  <a:srgbClr val="D60093"/>
                </a:solidFill>
                <a:latin typeface="+mn-lt"/>
              </a:rPr>
              <a:t>proton’s antiparticle</a:t>
            </a:r>
            <a:r>
              <a:rPr lang="en-US" altLang="en-US" sz="2200" dirty="0">
                <a:latin typeface="+mn-lt"/>
              </a:rPr>
              <a:t>, the</a:t>
            </a:r>
            <a:br>
              <a:rPr lang="en-US" altLang="en-US" sz="2200" dirty="0">
                <a:latin typeface="+mn-lt"/>
              </a:rPr>
            </a:br>
            <a:r>
              <a:rPr lang="en-US" altLang="en-US" sz="2200" u="sng" dirty="0">
                <a:solidFill>
                  <a:srgbClr val="D60093"/>
                </a:solidFill>
                <a:latin typeface="+mn-lt"/>
              </a:rPr>
              <a:t>antiproton</a:t>
            </a:r>
            <a:r>
              <a:rPr lang="en-US" altLang="en-US" sz="2200" dirty="0">
                <a:latin typeface="+mn-lt"/>
              </a:rPr>
              <a:t>, in 1955.</a:t>
            </a:r>
            <a:br>
              <a:rPr lang="en-US" altLang="en-US" sz="2200" dirty="0">
                <a:latin typeface="+mn-lt"/>
              </a:rPr>
            </a:br>
            <a:r>
              <a:rPr lang="en-US" altLang="en-US" sz="2200" dirty="0">
                <a:latin typeface="+mn-lt"/>
              </a:rPr>
              <a:t/>
            </a:r>
            <a:br>
              <a:rPr lang="en-US" altLang="en-US" sz="2200" dirty="0">
                <a:latin typeface="+mn-lt"/>
              </a:rPr>
            </a:br>
            <a:r>
              <a:rPr lang="en-US" altLang="en-US" sz="2200" dirty="0">
                <a:latin typeface="+mn-lt"/>
              </a:rPr>
              <a:t>Yes, more antimatter !</a:t>
            </a:r>
          </a:p>
        </p:txBody>
      </p:sp>
    </p:spTree>
    <p:extLst>
      <p:ext uri="{BB962C8B-B14F-4D97-AF65-F5344CB8AC3E}">
        <p14:creationId xmlns:p14="http://schemas.microsoft.com/office/powerpoint/2010/main" val="4209981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32585" y="374073"/>
            <a:ext cx="6248400" cy="609600"/>
          </a:xfrm>
        </p:spPr>
        <p:txBody>
          <a:bodyPr/>
          <a:lstStyle/>
          <a:p>
            <a:pPr eaLnBrk="1" hangingPunct="1"/>
            <a:r>
              <a:rPr lang="en-US" altLang="en-US" dirty="0">
                <a:solidFill>
                  <a:schemeClr val="tx1"/>
                </a:solidFill>
                <a:effectLst>
                  <a:outerShdw blurRad="38100" dist="38100" dir="2700000" algn="tl">
                    <a:srgbClr val="000000">
                      <a:alpha val="43137"/>
                    </a:srgbClr>
                  </a:outerShdw>
                </a:effectLst>
              </a:rPr>
              <a:t>The Plethora of Particles</a:t>
            </a:r>
          </a:p>
        </p:txBody>
      </p:sp>
      <p:pic>
        <p:nvPicPr>
          <p:cNvPr id="7" name="Picture 3" descr="C:\My Documents\ATLAS\StdMod3\6000.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585" y="1177636"/>
            <a:ext cx="10664906" cy="5367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4411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smtClean="0"/>
              <a:t>What is Fundamental?</a:t>
            </a:r>
          </a:p>
        </p:txBody>
      </p:sp>
      <p:sp>
        <p:nvSpPr>
          <p:cNvPr id="14339" name="Rectangle 3"/>
          <p:cNvSpPr>
            <a:spLocks noGrp="1" noChangeArrowheads="1"/>
          </p:cNvSpPr>
          <p:nvPr>
            <p:ph type="body" idx="1"/>
          </p:nvPr>
        </p:nvSpPr>
        <p:spPr/>
        <p:txBody>
          <a:bodyPr/>
          <a:lstStyle/>
          <a:p>
            <a:pPr>
              <a:lnSpc>
                <a:spcPct val="90000"/>
              </a:lnSpc>
              <a:spcBef>
                <a:spcPts val="1200"/>
              </a:spcBef>
              <a:buFont typeface="Wingdings" panose="05000000000000000000" pitchFamily="2" charset="2"/>
              <a:buChar char="q"/>
            </a:pPr>
            <a:r>
              <a:rPr lang="en-US" altLang="en-US" dirty="0" smtClean="0"/>
              <a:t>Physicists have discovered hundreds of new particles</a:t>
            </a:r>
          </a:p>
          <a:p>
            <a:pPr>
              <a:lnSpc>
                <a:spcPct val="90000"/>
              </a:lnSpc>
              <a:spcBef>
                <a:spcPts val="1200"/>
              </a:spcBef>
              <a:buFont typeface="Wingdings" panose="05000000000000000000" pitchFamily="2" charset="2"/>
              <a:buChar char="q"/>
            </a:pPr>
            <a:r>
              <a:rPr lang="en-US" altLang="en-US" dirty="0" smtClean="0"/>
              <a:t>Most, we now know are </a:t>
            </a:r>
            <a:r>
              <a:rPr lang="en-US" altLang="en-US" b="1" dirty="0" smtClean="0">
                <a:solidFill>
                  <a:srgbClr val="7030A0"/>
                </a:solidFill>
              </a:rPr>
              <a:t>not fundamental</a:t>
            </a:r>
          </a:p>
          <a:p>
            <a:pPr>
              <a:lnSpc>
                <a:spcPct val="90000"/>
              </a:lnSpc>
              <a:spcBef>
                <a:spcPts val="1200"/>
              </a:spcBef>
              <a:buFont typeface="Wingdings" panose="05000000000000000000" pitchFamily="2" charset="2"/>
              <a:buChar char="q"/>
            </a:pPr>
            <a:r>
              <a:rPr lang="en-US" altLang="en-US" dirty="0" smtClean="0"/>
              <a:t>We have developed a theory, called </a:t>
            </a:r>
            <a:r>
              <a:rPr lang="en-US" altLang="en-US" b="1" dirty="0" smtClean="0"/>
              <a:t>The Standard Model,</a:t>
            </a:r>
            <a:r>
              <a:rPr lang="en-US" altLang="en-US" dirty="0" smtClean="0"/>
              <a:t> which appears to explain what we observe</a:t>
            </a:r>
          </a:p>
          <a:p>
            <a:pPr>
              <a:lnSpc>
                <a:spcPct val="90000"/>
              </a:lnSpc>
              <a:spcBef>
                <a:spcPts val="1200"/>
              </a:spcBef>
              <a:buFont typeface="Wingdings" panose="05000000000000000000" pitchFamily="2" charset="2"/>
              <a:buChar char="q"/>
            </a:pPr>
            <a:r>
              <a:rPr lang="en-US" altLang="en-US" dirty="0" smtClean="0"/>
              <a:t>This model includes 6 quarks, 6 leptons and 13 force-related particles</a:t>
            </a:r>
          </a:p>
        </p:txBody>
      </p:sp>
    </p:spTree>
    <p:extLst>
      <p:ext uri="{BB962C8B-B14F-4D97-AF65-F5344CB8AC3E}">
        <p14:creationId xmlns:p14="http://schemas.microsoft.com/office/powerpoint/2010/main" val="393379530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ustom 2">
      <a:majorFont>
        <a:latin typeface="Impact"/>
        <a:ea typeface=""/>
        <a:cs typeface=""/>
      </a:majorFont>
      <a:minorFont>
        <a:latin typeface="Arial"/>
        <a:ea typeface=""/>
        <a:cs typeface=""/>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4399</TotalTime>
  <Words>2952</Words>
  <Application>Microsoft Office PowerPoint</Application>
  <PresentationFormat>Widescreen</PresentationFormat>
  <Paragraphs>402</Paragraphs>
  <Slides>69</Slides>
  <Notes>2</Notes>
  <HiddenSlides>0</HiddenSlides>
  <MMClips>1</MMClips>
  <ScaleCrop>false</ScaleCrop>
  <HeadingPairs>
    <vt:vector size="8" baseType="variant">
      <vt:variant>
        <vt:lpstr>Fonts Used</vt:lpstr>
      </vt:variant>
      <vt:variant>
        <vt:i4>13</vt:i4>
      </vt:variant>
      <vt:variant>
        <vt:lpstr>Theme</vt:lpstr>
      </vt:variant>
      <vt:variant>
        <vt:i4>2</vt:i4>
      </vt:variant>
      <vt:variant>
        <vt:lpstr>Embedded OLE Servers</vt:lpstr>
      </vt:variant>
      <vt:variant>
        <vt:i4>1</vt:i4>
      </vt:variant>
      <vt:variant>
        <vt:lpstr>Slide Titles</vt:lpstr>
      </vt:variant>
      <vt:variant>
        <vt:i4>69</vt:i4>
      </vt:variant>
    </vt:vector>
  </HeadingPairs>
  <TitlesOfParts>
    <vt:vector size="85" baseType="lpstr">
      <vt:lpstr>arial</vt:lpstr>
      <vt:lpstr>arial</vt:lpstr>
      <vt:lpstr>Calibri</vt:lpstr>
      <vt:lpstr>Calibri Light</vt:lpstr>
      <vt:lpstr>Comic Sans MS</vt:lpstr>
      <vt:lpstr>Georgia</vt:lpstr>
      <vt:lpstr>Impact</vt:lpstr>
      <vt:lpstr>Open Sans</vt:lpstr>
      <vt:lpstr>Symbol</vt:lpstr>
      <vt:lpstr>Times New Roman</vt:lpstr>
      <vt:lpstr>Trebuchet MS</vt:lpstr>
      <vt:lpstr>Wingdings</vt:lpstr>
      <vt:lpstr>Wingdings 2</vt:lpstr>
      <vt:lpstr>Urban</vt:lpstr>
      <vt:lpstr>Custom Design</vt:lpstr>
      <vt:lpstr>Equation</vt:lpstr>
      <vt:lpstr>The Fundamental Structure of Matter Who ordered that?</vt:lpstr>
      <vt:lpstr>PowerPoint Presentation</vt:lpstr>
      <vt:lpstr>Review – The Quantum Nature of Matter</vt:lpstr>
      <vt:lpstr>Hydrogen atom energy “levels”</vt:lpstr>
      <vt:lpstr>From Simplicity Complexity</vt:lpstr>
      <vt:lpstr>Discoveries in Cosmic Rays</vt:lpstr>
      <vt:lpstr>The Plethora of Particles</vt:lpstr>
      <vt:lpstr>The Plethora of Particles</vt:lpstr>
      <vt:lpstr>What is Fundamental?</vt:lpstr>
      <vt:lpstr>Quarks ?</vt:lpstr>
      <vt:lpstr>How sure was Gell-Mann of quarks ?</vt:lpstr>
      <vt:lpstr>Scattering Experiments</vt:lpstr>
      <vt:lpstr>Probing deeper into matter</vt:lpstr>
      <vt:lpstr>Probing deeper into matter</vt:lpstr>
      <vt:lpstr>Are protons/neutrons fundamental ?  </vt:lpstr>
      <vt:lpstr>Quarks</vt:lpstr>
      <vt:lpstr>Three Families of Quarks</vt:lpstr>
      <vt:lpstr>Matter and Antimatter</vt:lpstr>
      <vt:lpstr>Particles can decay</vt:lpstr>
      <vt:lpstr>The 6 Quarks, when &amp; where…</vt:lpstr>
      <vt:lpstr>A Sense of Scale</vt:lpstr>
      <vt:lpstr>Matter &amp; Forces</vt:lpstr>
      <vt:lpstr>Matter &amp; Forces</vt:lpstr>
      <vt:lpstr>The Standard Model</vt:lpstr>
      <vt:lpstr>What about Leptons?</vt:lpstr>
      <vt:lpstr>The Standard Model</vt:lpstr>
      <vt:lpstr>The cast of quarks &amp; leptons</vt:lpstr>
      <vt:lpstr>What are these?</vt:lpstr>
      <vt:lpstr>Quarks versus Leptons</vt:lpstr>
      <vt:lpstr>How do Particles Interact?</vt:lpstr>
      <vt:lpstr>The Four Fundamental Forces</vt:lpstr>
      <vt:lpstr>Force Carriers</vt:lpstr>
      <vt:lpstr>Force Carriers</vt:lpstr>
      <vt:lpstr>Force Carriers</vt:lpstr>
      <vt:lpstr>Force Carriers</vt:lpstr>
      <vt:lpstr>Force Carriers – Feynman Diagrams</vt:lpstr>
      <vt:lpstr>Electromagnetism</vt:lpstr>
      <vt:lpstr>Residual E-M</vt:lpstr>
      <vt:lpstr>Why Doesn’t a Nucleus Explode?</vt:lpstr>
      <vt:lpstr>Strong Force</vt:lpstr>
      <vt:lpstr>The Gluon</vt:lpstr>
      <vt:lpstr>Colour and Anti-colour</vt:lpstr>
      <vt:lpstr>Coloured Quarks and Gluons</vt:lpstr>
      <vt:lpstr>Colour Field</vt:lpstr>
      <vt:lpstr>Quarks Emit Gluons</vt:lpstr>
      <vt:lpstr>Residual Strong Force</vt:lpstr>
      <vt:lpstr>Weak Force</vt:lpstr>
      <vt:lpstr>Electroweak Force</vt:lpstr>
      <vt:lpstr>What about Gravity?</vt:lpstr>
      <vt:lpstr>Interaction Summary</vt:lpstr>
      <vt:lpstr>The Four Fundamental Forces</vt:lpstr>
      <vt:lpstr>The Pauli Exclusion Principle</vt:lpstr>
      <vt:lpstr>Fermions and Bosons</vt:lpstr>
      <vt:lpstr>What Holds the World Together?</vt:lpstr>
      <vt:lpstr>The Unstable Nucleus</vt:lpstr>
      <vt:lpstr>How does a particle decay?</vt:lpstr>
      <vt:lpstr>Muon Decay</vt:lpstr>
      <vt:lpstr>Missing Mass</vt:lpstr>
      <vt:lpstr>Particle Decay Mediators</vt:lpstr>
      <vt:lpstr>Virtual Particles</vt:lpstr>
      <vt:lpstr>Different Interactions</vt:lpstr>
      <vt:lpstr>Other Interactions</vt:lpstr>
      <vt:lpstr>Annihilations</vt:lpstr>
      <vt:lpstr>Antiproton Annihilation</vt:lpstr>
      <vt:lpstr>Mysteries and Failures</vt:lpstr>
      <vt:lpstr>Is the Standard Model Wrong?</vt:lpstr>
      <vt:lpstr>What About Masses?</vt:lpstr>
      <vt:lpstr>Grand Unified Theory – Future Directions</vt:lpstr>
      <vt:lpstr>The Accelerating Universe</vt:lpstr>
    </vt:vector>
  </TitlesOfParts>
  <Company>St Georges College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St Georges College</dc:creator>
  <cp:lastModifiedBy>Steve Berry</cp:lastModifiedBy>
  <cp:revision>365</cp:revision>
  <dcterms:created xsi:type="dcterms:W3CDTF">2008-08-15T17:24:00Z</dcterms:created>
  <dcterms:modified xsi:type="dcterms:W3CDTF">2019-08-21T02:17:14Z</dcterms:modified>
</cp:coreProperties>
</file>